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69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sz="1800" b="1" i="1" u="none" strike="noStrike" baseline="0" dirty="0" smtClean="0">
                <a:effectLst/>
              </a:rPr>
              <a:t>Репрезентація компресії та декомпресії при передачі мовних засобів створення образності</a:t>
            </a:r>
            <a:endParaRPr lang="uk-UA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0"/>
            <c:bubble3D val="0"/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contourClr>
                  <a:srgbClr val="000000"/>
                </a:contourClr>
              </a:sp3d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Скорочення</c:v>
                </c:pt>
                <c:pt idx="1">
                  <c:v>Еліпсис</c:v>
                </c:pt>
                <c:pt idx="2">
                  <c:v>Короткі слова</c:v>
                </c:pt>
                <c:pt idx="3">
                  <c:v>Компактна ідіоматика</c:v>
                </c:pt>
                <c:pt idx="4">
                  <c:v>Словотворчий суфікс «-ish»</c:v>
                </c:pt>
                <c:pt idx="5">
                  <c:v>Словотворчий суфікс «– able»</c:v>
                </c:pt>
                <c:pt idx="6">
                  <c:v>Словотворчий суфікс «-er»</c:v>
                </c:pt>
                <c:pt idx="7">
                  <c:v> Афікс зі значенням подібності «-like»</c:v>
                </c:pt>
                <c:pt idx="8">
                  <c:v> Словоскладання</c:v>
                </c:pt>
                <c:pt idx="9">
                  <c:v>Асидентон</c:v>
                </c:pt>
                <c:pt idx="10">
                  <c:v> Фразові дієслова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143</c:v>
                </c:pt>
                <c:pt idx="1">
                  <c:v>39</c:v>
                </c:pt>
                <c:pt idx="2">
                  <c:v>142</c:v>
                </c:pt>
                <c:pt idx="3">
                  <c:v>3</c:v>
                </c:pt>
                <c:pt idx="4">
                  <c:v>110</c:v>
                </c:pt>
                <c:pt idx="5">
                  <c:v>113</c:v>
                </c:pt>
                <c:pt idx="6">
                  <c:v>61</c:v>
                </c:pt>
                <c:pt idx="7">
                  <c:v>31</c:v>
                </c:pt>
                <c:pt idx="8">
                  <c:v>2</c:v>
                </c:pt>
                <c:pt idx="9">
                  <c:v>33</c:v>
                </c:pt>
                <c:pt idx="10">
                  <c:v>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396709889377375E-2"/>
          <c:y val="2.5860788710551422E-2"/>
          <c:w val="0.82880804249263307"/>
          <c:h val="0.561257365961605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Фразеологізми</c:v>
                </c:pt>
                <c:pt idx="1">
                  <c:v>Архаїзми</c:v>
                </c:pt>
                <c:pt idx="2">
                  <c:v>Діалектизми</c:v>
                </c:pt>
                <c:pt idx="3">
                  <c:v>Авторські неологізми</c:v>
                </c:pt>
                <c:pt idx="4">
                  <c:v>Епітет</c:v>
                </c:pt>
                <c:pt idx="5">
                  <c:v>Метафора</c:v>
                </c:pt>
                <c:pt idx="6">
                  <c:v>Метонімія</c:v>
                </c:pt>
                <c:pt idx="7">
                  <c:v>Порівняння</c:v>
                </c:pt>
                <c:pt idx="8">
                  <c:v>Експресивний синтаксис</c:v>
                </c:pt>
                <c:pt idx="9">
                  <c:v>Звуконаслідування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159</c:v>
                </c:pt>
                <c:pt idx="1">
                  <c:v>107</c:v>
                </c:pt>
                <c:pt idx="2">
                  <c:v>98</c:v>
                </c:pt>
                <c:pt idx="3">
                  <c:v>94</c:v>
                </c:pt>
                <c:pt idx="4">
                  <c:v>272</c:v>
                </c:pt>
                <c:pt idx="5">
                  <c:v>36</c:v>
                </c:pt>
                <c:pt idx="6">
                  <c:v>5</c:v>
                </c:pt>
                <c:pt idx="7">
                  <c:v>42</c:v>
                </c:pt>
                <c:pt idx="8">
                  <c:v>124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9502998344099355E-2"/>
          <c:y val="0.69107967595437236"/>
          <c:w val="0.78839603139333725"/>
          <c:h val="0.24646864634088275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Часткова компенсація</c:v>
                </c:pt>
                <c:pt idx="1">
                  <c:v>Дослівний переклад</c:v>
                </c:pt>
                <c:pt idx="2">
                  <c:v>Антонімічний переклад</c:v>
                </c:pt>
                <c:pt idx="3">
                  <c:v>Опущення</c:v>
                </c:pt>
                <c:pt idx="4">
                  <c:v>Описовий переклад</c:v>
                </c:pt>
                <c:pt idx="5">
                  <c:v>Пряме включення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780</c:v>
                </c:pt>
                <c:pt idx="1">
                  <c:v>117</c:v>
                </c:pt>
                <c:pt idx="2">
                  <c:v>3</c:v>
                </c:pt>
                <c:pt idx="3">
                  <c:v>5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48FF1-DCC0-4AB7-9196-F9AE111DAE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8B294A4-2E45-4E9A-ADE1-79C8DA137ACC}">
      <dgm:prSet phldrT="[Текст]"/>
      <dgm:spPr/>
      <dgm:t>
        <a:bodyPr/>
        <a:lstStyle/>
        <a:p>
          <a:r>
            <a:rPr lang="uk-UA" b="1" dirty="0" smtClean="0"/>
            <a:t>Об’єктом </a:t>
          </a:r>
          <a:r>
            <a:rPr lang="uk-UA" dirty="0" smtClean="0"/>
            <a:t>дослідження є явища мовної економії та образності. </a:t>
          </a:r>
          <a:endParaRPr lang="uk-UA" dirty="0"/>
        </a:p>
      </dgm:t>
    </dgm:pt>
    <dgm:pt modelId="{7F3162FF-2ADC-47A6-ACCA-BBCA9E45C518}" type="parTrans" cxnId="{2366C39E-9AB3-4CF0-BCCB-B4479AB82C5B}">
      <dgm:prSet/>
      <dgm:spPr/>
      <dgm:t>
        <a:bodyPr/>
        <a:lstStyle/>
        <a:p>
          <a:endParaRPr lang="uk-UA"/>
        </a:p>
      </dgm:t>
    </dgm:pt>
    <dgm:pt modelId="{AE29CCBD-9DB7-4EBB-919E-6ABF8826B035}" type="sibTrans" cxnId="{2366C39E-9AB3-4CF0-BCCB-B4479AB82C5B}">
      <dgm:prSet/>
      <dgm:spPr/>
      <dgm:t>
        <a:bodyPr/>
        <a:lstStyle/>
        <a:p>
          <a:endParaRPr lang="uk-UA"/>
        </a:p>
      </dgm:t>
    </dgm:pt>
    <dgm:pt modelId="{3149ED48-AC5D-4307-88AD-DA67D0CB7E14}">
      <dgm:prSet phldrT="[Текст]"/>
      <dgm:spPr/>
      <dgm:t>
        <a:bodyPr/>
        <a:lstStyle/>
        <a:p>
          <a:r>
            <a:rPr lang="uk-UA" b="1" dirty="0" smtClean="0"/>
            <a:t>Предметом </a:t>
          </a:r>
          <a:r>
            <a:rPr lang="uk-UA" dirty="0" smtClean="0"/>
            <a:t>дослідження виступає вплив компресії та декомпресії на передачу образності під час перекладу художніх текстів.</a:t>
          </a:r>
          <a:endParaRPr lang="uk-UA" dirty="0"/>
        </a:p>
      </dgm:t>
    </dgm:pt>
    <dgm:pt modelId="{3AC2E8E5-2AC2-4D64-BB6E-776D28C64838}" type="parTrans" cxnId="{85E2B248-878A-4FA5-BC7F-73484FA8E3EC}">
      <dgm:prSet/>
      <dgm:spPr/>
      <dgm:t>
        <a:bodyPr/>
        <a:lstStyle/>
        <a:p>
          <a:endParaRPr lang="uk-UA"/>
        </a:p>
      </dgm:t>
    </dgm:pt>
    <dgm:pt modelId="{ED1AA37A-A41F-429D-9E4B-6A4B3FC3B7F2}" type="sibTrans" cxnId="{85E2B248-878A-4FA5-BC7F-73484FA8E3EC}">
      <dgm:prSet/>
      <dgm:spPr/>
      <dgm:t>
        <a:bodyPr/>
        <a:lstStyle/>
        <a:p>
          <a:endParaRPr lang="uk-UA"/>
        </a:p>
      </dgm:t>
    </dgm:pt>
    <dgm:pt modelId="{D44993CC-AD70-495B-BCCF-CB9C408C598F}" type="pres">
      <dgm:prSet presAssocID="{48148FF1-DCC0-4AB7-9196-F9AE111DAEAE}" presName="linear" presStyleCnt="0">
        <dgm:presLayoutVars>
          <dgm:animLvl val="lvl"/>
          <dgm:resizeHandles val="exact"/>
        </dgm:presLayoutVars>
      </dgm:prSet>
      <dgm:spPr/>
    </dgm:pt>
    <dgm:pt modelId="{708DB98A-F720-4448-B158-0EA36761E206}" type="pres">
      <dgm:prSet presAssocID="{E8B294A4-2E45-4E9A-ADE1-79C8DA137A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10252B-ED20-4CA6-9DE4-39B48906B101}" type="pres">
      <dgm:prSet presAssocID="{AE29CCBD-9DB7-4EBB-919E-6ABF8826B035}" presName="spacer" presStyleCnt="0"/>
      <dgm:spPr/>
    </dgm:pt>
    <dgm:pt modelId="{EC0870F4-32D4-45B9-A876-2004E1BBF549}" type="pres">
      <dgm:prSet presAssocID="{3149ED48-AC5D-4307-88AD-DA67D0CB7E1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7E59DFE-892F-484A-9C0A-9A2518697B95}" type="presOf" srcId="{E8B294A4-2E45-4E9A-ADE1-79C8DA137ACC}" destId="{708DB98A-F720-4448-B158-0EA36761E206}" srcOrd="0" destOrd="0" presId="urn:microsoft.com/office/officeart/2005/8/layout/vList2"/>
    <dgm:cxn modelId="{AACA6FE0-306B-4BFC-9B55-85D11F50EA9D}" type="presOf" srcId="{48148FF1-DCC0-4AB7-9196-F9AE111DAEAE}" destId="{D44993CC-AD70-495B-BCCF-CB9C408C598F}" srcOrd="0" destOrd="0" presId="urn:microsoft.com/office/officeart/2005/8/layout/vList2"/>
    <dgm:cxn modelId="{85E2B248-878A-4FA5-BC7F-73484FA8E3EC}" srcId="{48148FF1-DCC0-4AB7-9196-F9AE111DAEAE}" destId="{3149ED48-AC5D-4307-88AD-DA67D0CB7E14}" srcOrd="1" destOrd="0" parTransId="{3AC2E8E5-2AC2-4D64-BB6E-776D28C64838}" sibTransId="{ED1AA37A-A41F-429D-9E4B-6A4B3FC3B7F2}"/>
    <dgm:cxn modelId="{E082B6FA-454E-4A23-9B7E-EE55A9018D89}" type="presOf" srcId="{3149ED48-AC5D-4307-88AD-DA67D0CB7E14}" destId="{EC0870F4-32D4-45B9-A876-2004E1BBF549}" srcOrd="0" destOrd="0" presId="urn:microsoft.com/office/officeart/2005/8/layout/vList2"/>
    <dgm:cxn modelId="{2366C39E-9AB3-4CF0-BCCB-B4479AB82C5B}" srcId="{48148FF1-DCC0-4AB7-9196-F9AE111DAEAE}" destId="{E8B294A4-2E45-4E9A-ADE1-79C8DA137ACC}" srcOrd="0" destOrd="0" parTransId="{7F3162FF-2ADC-47A6-ACCA-BBCA9E45C518}" sibTransId="{AE29CCBD-9DB7-4EBB-919E-6ABF8826B035}"/>
    <dgm:cxn modelId="{1F69D0A1-E564-4B07-9808-AF59AED6F13F}" type="presParOf" srcId="{D44993CC-AD70-495B-BCCF-CB9C408C598F}" destId="{708DB98A-F720-4448-B158-0EA36761E206}" srcOrd="0" destOrd="0" presId="urn:microsoft.com/office/officeart/2005/8/layout/vList2"/>
    <dgm:cxn modelId="{758E6FE7-BB56-4ECA-9D63-CA05F10766EF}" type="presParOf" srcId="{D44993CC-AD70-495B-BCCF-CB9C408C598F}" destId="{3A10252B-ED20-4CA6-9DE4-39B48906B101}" srcOrd="1" destOrd="0" presId="urn:microsoft.com/office/officeart/2005/8/layout/vList2"/>
    <dgm:cxn modelId="{90328B6D-203E-49B7-ADCF-C71334E0CA0F}" type="presParOf" srcId="{D44993CC-AD70-495B-BCCF-CB9C408C598F}" destId="{EC0870F4-32D4-45B9-A876-2004E1BBF54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DB98A-F720-4448-B158-0EA36761E206}">
      <dsp:nvSpPr>
        <dsp:cNvPr id="0" name=""/>
        <dsp:cNvSpPr/>
      </dsp:nvSpPr>
      <dsp:spPr>
        <a:xfrm>
          <a:off x="0" y="240031"/>
          <a:ext cx="7094910" cy="216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Об’єктом </a:t>
          </a:r>
          <a:r>
            <a:rPr lang="uk-UA" sz="3200" kern="1200" dirty="0" smtClean="0"/>
            <a:t>дослідження є явища мовної економії та образності. </a:t>
          </a:r>
          <a:endParaRPr lang="uk-UA" sz="3200" kern="1200" dirty="0"/>
        </a:p>
      </dsp:txBody>
      <dsp:txXfrm>
        <a:off x="105548" y="345579"/>
        <a:ext cx="6883814" cy="1951064"/>
      </dsp:txXfrm>
    </dsp:sp>
    <dsp:sp modelId="{EC0870F4-32D4-45B9-A876-2004E1BBF549}">
      <dsp:nvSpPr>
        <dsp:cNvPr id="0" name=""/>
        <dsp:cNvSpPr/>
      </dsp:nvSpPr>
      <dsp:spPr>
        <a:xfrm>
          <a:off x="0" y="2494352"/>
          <a:ext cx="7094910" cy="216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Предметом </a:t>
          </a:r>
          <a:r>
            <a:rPr lang="uk-UA" sz="3200" kern="1200" dirty="0" smtClean="0"/>
            <a:t>дослідження виступає вплив компресії та декомпресії на передачу образності під час перекладу художніх текстів.</a:t>
          </a:r>
          <a:endParaRPr lang="uk-UA" sz="3200" kern="1200" dirty="0"/>
        </a:p>
      </dsp:txBody>
      <dsp:txXfrm>
        <a:off x="105548" y="2599900"/>
        <a:ext cx="6883814" cy="195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2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1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F9B268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F9B268"/>
                </a:solidFill>
                <a:latin typeface="Arial" panose="020B0604020202020204" pitchFamily="34" charset="0"/>
              </a:rPr>
              <a:t>”</a:t>
            </a:r>
            <a:endParaRPr lang="en-US" altLang="en-US" smtClean="0">
              <a:solidFill>
                <a:srgbClr val="F9B268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F9B268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F9B268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20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09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53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6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05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7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3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3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1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47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397" y="609600"/>
            <a:ext cx="644723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397" y="2160589"/>
            <a:ext cx="644723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068960"/>
            <a:ext cx="5825202" cy="1646302"/>
          </a:xfrm>
        </p:spPr>
        <p:txBody>
          <a:bodyPr/>
          <a:lstStyle/>
          <a:p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Компресія та декомпресія при передачі мовних засобів створення образності (на матеріалі творів англійських письменників)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7907" y="4675196"/>
            <a:ext cx="5825202" cy="1096899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Підготував: студент групи ЛА-71мп</a:t>
            </a:r>
          </a:p>
          <a:p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Березовіченко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Сергій Володимирович</a:t>
            </a:r>
          </a:p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Науковий керівник: доц., к. 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філол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н.</a:t>
            </a:r>
          </a:p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Глінка Наталія Вікторівна </a:t>
            </a: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4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392610"/>
              </p:ext>
            </p:extLst>
          </p:nvPr>
        </p:nvGraphicFramePr>
        <p:xfrm>
          <a:off x="395536" y="188640"/>
          <a:ext cx="8281169" cy="64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084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913714"/>
              </p:ext>
            </p:extLst>
          </p:nvPr>
        </p:nvGraphicFramePr>
        <p:xfrm>
          <a:off x="179512" y="116632"/>
          <a:ext cx="60486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47847648"/>
              </p:ext>
            </p:extLst>
          </p:nvPr>
        </p:nvGraphicFramePr>
        <p:xfrm>
          <a:off x="3419872" y="3356992"/>
          <a:ext cx="572412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5949280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/>
              <a:t>Перекладацькі трансформації, використані для передачі мовних одиниць</a:t>
            </a:r>
            <a:endParaRPr lang="uk-UA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57192" y="980728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/>
              <a:t>Репрезентація стилістичних функцій мовних засобів створення образності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94951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447234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50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017015"/>
              </p:ext>
            </p:extLst>
          </p:nvPr>
        </p:nvGraphicFramePr>
        <p:xfrm>
          <a:off x="323528" y="1052736"/>
          <a:ext cx="709491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45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397" y="188640"/>
            <a:ext cx="6447234" cy="13208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128792" cy="4392488"/>
          </a:xfrm>
        </p:spPr>
        <p:txBody>
          <a:bodyPr/>
          <a:lstStyle/>
          <a:p>
            <a:pPr lvl="0"/>
            <a:r>
              <a:rPr lang="uk-UA" sz="2400" dirty="0" smtClean="0"/>
              <a:t>надати </a:t>
            </a:r>
            <a:r>
              <a:rPr lang="uk-UA" sz="2400" dirty="0"/>
              <a:t>визначення поняттю образності, </a:t>
            </a:r>
            <a:r>
              <a:rPr lang="uk-UA" sz="2400" dirty="0" err="1"/>
              <a:t>мовним</a:t>
            </a:r>
            <a:r>
              <a:rPr lang="uk-UA" sz="2400" dirty="0"/>
              <a:t> засобам її створення в художньому тексті, а також компресії і декомпресії;</a:t>
            </a:r>
          </a:p>
          <a:p>
            <a:pPr lvl="0"/>
            <a:r>
              <a:rPr lang="uk-UA" sz="2400" dirty="0"/>
              <a:t>навести перелік підходів до визначення ключових понять, зокрема образності та мовної економії, надавши класифікації засобів їх створення.</a:t>
            </a:r>
          </a:p>
          <a:p>
            <a:pPr lvl="0"/>
            <a:r>
              <a:rPr lang="uk-UA" sz="2400" dirty="0"/>
              <a:t>дослідити особливості використання мовної економії під час перекладу засобів досягнення образності в художньому тексті;</a:t>
            </a:r>
          </a:p>
          <a:p>
            <a:pPr lvl="0"/>
            <a:r>
              <a:rPr lang="uk-UA" sz="2400" dirty="0"/>
              <a:t>проаналізувати використання компресії та декомпресії під час перекладу засобів створення образності, наявних у творах англійських письменників.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747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397" y="116632"/>
            <a:ext cx="6447234" cy="6480720"/>
          </a:xfrm>
        </p:spPr>
        <p:txBody>
          <a:bodyPr/>
          <a:lstStyle/>
          <a:p>
            <a:r>
              <a:rPr lang="uk-UA" sz="2300" dirty="0" smtClean="0"/>
              <a:t>Лінгвістичний </a:t>
            </a:r>
            <a:r>
              <a:rPr lang="uk-UA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</a:t>
            </a:r>
            <a:r>
              <a:rPr lang="uk-UA" sz="2300" dirty="0" smtClean="0"/>
              <a:t> - </a:t>
            </a:r>
            <a:r>
              <a:rPr lang="uk-UA" sz="2300" dirty="0"/>
              <a:t>створене засобами </a:t>
            </a:r>
            <a:r>
              <a:rPr lang="uk-UA" sz="2300" dirty="0" smtClean="0"/>
              <a:t>мови </a:t>
            </a:r>
            <a:r>
              <a:rPr lang="uk-UA" sz="2300" dirty="0" err="1" smtClean="0"/>
              <a:t>двопланове</a:t>
            </a:r>
            <a:r>
              <a:rPr lang="uk-UA" sz="2300" dirty="0" smtClean="0"/>
              <a:t> </a:t>
            </a:r>
            <a:r>
              <a:rPr lang="uk-UA" sz="2300" dirty="0"/>
              <a:t>зображення, засноване на виразі одного предмета через </a:t>
            </a:r>
            <a:r>
              <a:rPr lang="uk-UA" sz="2300" dirty="0" smtClean="0"/>
              <a:t>інший.</a:t>
            </a:r>
          </a:p>
          <a:p>
            <a:r>
              <a:rPr lang="uk-UA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омпресія</a:t>
            </a:r>
            <a:r>
              <a:rPr lang="uk-UA" sz="2300" dirty="0" smtClean="0"/>
              <a:t> </a:t>
            </a:r>
            <a:r>
              <a:rPr lang="uk-UA" sz="2300" dirty="0"/>
              <a:t>– </a:t>
            </a:r>
            <a:r>
              <a:rPr lang="uk-UA" sz="2300" dirty="0" smtClean="0"/>
              <a:t>особливий </a:t>
            </a:r>
            <a:r>
              <a:rPr lang="uk-UA" sz="2300" dirty="0"/>
              <a:t>вид перетворень, що базується на іманентних (невід’ємних) властивостях мовної системи і сприяє доведенню розгорнутих синтаксичних конструкцій до менш складного виду, які, однак, здатні передавати той самий об’єм інформації, що і розгорнуті </a:t>
            </a:r>
            <a:r>
              <a:rPr lang="uk-UA" sz="2300" dirty="0" smtClean="0"/>
              <a:t>конструкції.</a:t>
            </a:r>
          </a:p>
          <a:p>
            <a:r>
              <a:rPr lang="uk-UA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uk-UA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екомпресія</a:t>
            </a:r>
            <a:r>
              <a:rPr lang="uk-UA" sz="2300" dirty="0" smtClean="0"/>
              <a:t> </a:t>
            </a:r>
            <a:r>
              <a:rPr lang="uk-UA" sz="2300" dirty="0"/>
              <a:t>– </a:t>
            </a:r>
            <a:r>
              <a:rPr lang="uk-UA" sz="2300" dirty="0" smtClean="0"/>
              <a:t>лінійне</a:t>
            </a:r>
            <a:r>
              <a:rPr lang="uk-UA" sz="2300" dirty="0"/>
              <a:t>, або вертикальне розширення мовної одиниці (слово, словосполучення, текст), що виникає в результаті необхідності заповнення фонетичних, морфемних, лексико-семантичних, синтаксичних або культурно-психологічних лакун генетично неспоріднених мов</a:t>
            </a:r>
            <a:r>
              <a:rPr lang="uk-UA" sz="2300" dirty="0" smtClean="0"/>
              <a:t> 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130136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50107"/>
              </p:ext>
            </p:extLst>
          </p:nvPr>
        </p:nvGraphicFramePr>
        <p:xfrm>
          <a:off x="1259632" y="404664"/>
          <a:ext cx="6446838" cy="568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419"/>
                <a:gridCol w="3223419"/>
              </a:tblGrid>
              <a:tr h="5688037">
                <a:tc>
                  <a:txBody>
                    <a:bodyPr/>
                    <a:lstStyle/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blew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softly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filmily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uk-UA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</a:t>
                      </a:r>
                      <a:r>
                        <a:rPr lang="uk-UA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</a:t>
                      </a:r>
                      <a:r>
                        <a:rPr lang="uk-UA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uk-UA" sz="2000" b="1" i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u="sng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noise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7200" indent="-457200" algn="l">
                        <a:buAutoNum type="arabicPeriod"/>
                      </a:pPr>
                      <a:endParaRPr lang="uk-UA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vitality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much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endParaRPr lang="uk-UA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Font typeface="+mj-lt"/>
                        <a:buAutoNum type="arabicPeriod"/>
                      </a:pP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trespass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privacy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dangerous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0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</a:t>
                      </a:r>
                      <a:r>
                        <a:rPr lang="uk-UA" sz="20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«Вітер не видавав ані звуку», тобто «Вітру не було»</a:t>
                      </a:r>
                    </a:p>
                    <a:p>
                      <a:pPr marL="457200" marR="0" indent="-45720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uk-UA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indent="-45720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uk-UA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«Ваші життєві сили майже вичерпалися», тобто «ваше здоров’я значно погіршилося»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«Його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приватності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загрожувала велика небезпека», тобто «Його </a:t>
                      </a:r>
                      <a:r>
                        <a:rPr lang="uk-UA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приватність</a:t>
                      </a:r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перебувала під загрозою»</a:t>
                      </a:r>
                    </a:p>
                    <a:p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3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44723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СТВОРЕННЯ ОБРАЗНОСТІ В ХУДОЖНЬОМУ ТЕКСТІ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460950"/>
              </p:ext>
            </p:extLst>
          </p:nvPr>
        </p:nvGraphicFramePr>
        <p:xfrm>
          <a:off x="827584" y="1196752"/>
          <a:ext cx="7417444" cy="524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722"/>
                <a:gridCol w="3708722"/>
              </a:tblGrid>
              <a:tr h="74982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Рівень мови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Засоби</a:t>
                      </a:r>
                      <a:r>
                        <a:rPr lang="uk-UA" sz="2000" baseline="0" dirty="0" smtClean="0"/>
                        <a:t> створення образності</a:t>
                      </a:r>
                      <a:endParaRPr lang="uk-UA" sz="2000" dirty="0"/>
                    </a:p>
                  </a:txBody>
                  <a:tcPr/>
                </a:tc>
              </a:tr>
              <a:tr h="43442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Фонетичний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інтонація, звукопис </a:t>
                      </a:r>
                      <a:endParaRPr lang="uk-UA" sz="2000" dirty="0"/>
                    </a:p>
                  </a:txBody>
                  <a:tcPr/>
                </a:tc>
              </a:tr>
              <a:tr h="74982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Морфологічний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словотвір, авторські неологізми (</a:t>
                      </a:r>
                      <a:r>
                        <a:rPr lang="uk-U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оказіоналізми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sz="2000" dirty="0" smtClean="0"/>
                    </a:p>
                  </a:txBody>
                  <a:tcPr/>
                </a:tc>
              </a:tr>
              <a:tr h="1713876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Лексичний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синоніми, антоніми, омоніми, специфічна лексика (</a:t>
                      </a:r>
                      <a:r>
                        <a:rPr lang="uk-UA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діалектизми</a:t>
                      </a:r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архаїзми, </a:t>
                      </a:r>
                      <a:r>
                        <a:rPr lang="uk-UA" sz="2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професіоналізми</a:t>
                      </a:r>
                      <a:r>
                        <a:rPr lang="uk-UA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тощо)</a:t>
                      </a:r>
                      <a:endParaRPr lang="uk-UA" sz="2000" dirty="0" smtClean="0"/>
                    </a:p>
                    <a:p>
                      <a:endParaRPr lang="uk-UA" sz="2000" dirty="0"/>
                    </a:p>
                  </a:txBody>
                  <a:tcPr/>
                </a:tc>
              </a:tr>
              <a:tr h="139252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Синтаксичний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 відміну, від, наприклад, ділового тексту, не наповнений</a:t>
                      </a:r>
                      <a:r>
                        <a:rPr lang="uk-UA" sz="2000" baseline="0" dirty="0" smtClean="0"/>
                        <a:t> кліше, тому є повністю виразним. 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95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6447234" cy="1320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Відтворення фонетичних засобів створення образності у перекладі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635159"/>
              </p:ext>
            </p:extLst>
          </p:nvPr>
        </p:nvGraphicFramePr>
        <p:xfrm>
          <a:off x="251520" y="980729"/>
          <a:ext cx="8712968" cy="568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8376"/>
                <a:gridCol w="1137977"/>
                <a:gridCol w="1137977"/>
                <a:gridCol w="1225039"/>
                <a:gridCol w="2673599"/>
              </a:tblGrid>
              <a:tr h="2380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</a:rPr>
                        <a:t>Мовна</a:t>
                      </a:r>
                      <a:r>
                        <a:rPr lang="uk-UA" sz="1100" dirty="0">
                          <a:effectLst/>
                        </a:rPr>
                        <a:t> одиниця на створення образності в художньому тексті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Стилістична функція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мовного засобу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Засіб створення компресії/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декомпресії при перекладі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Перекладацька трансформація, використана для передачі мовної одиниці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Переклад компресеми/декомпресеми, що виконує функцію передачі образності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</a:tr>
              <a:tr h="782639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I mean as 'appen Ah can find anuther pleece as'll du for rearin' th' pheasants.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Звукопис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Скорочення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Я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гуворю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, що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мо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' знайти друге місце для висадки фазанів.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>
                    <a:solidFill>
                      <a:schemeClr val="accent1"/>
                    </a:solidFill>
                  </a:tcPr>
                </a:tc>
              </a:tr>
              <a:tr h="782639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If yer want ter be 'ere, yo'll non want me messin' abaht a' th' time.'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smtClean="0">
                          <a:effectLst/>
                        </a:rPr>
                        <a:t>Звукопис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Скорочення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Часткова компенсація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bg1"/>
                          </a:solidFill>
                          <a:effectLst/>
                        </a:rPr>
                        <a:t>Якщо ви хочете ту бути, не тра, щоб я ту весь час крутився.</a:t>
                      </a:r>
                      <a:endParaRPr lang="uk-UA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>
                    <a:solidFill>
                      <a:schemeClr val="accent1"/>
                    </a:solidFill>
                  </a:tcPr>
                </a:tc>
              </a:tr>
              <a:tr h="580821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'Me! Ah thowt it wor ordinary.'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smtClean="0">
                          <a:effectLst/>
                        </a:rPr>
                        <a:t>Звукопис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Часткова компенсація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Я? Я думав, що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гуворю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 нормально.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>
                    <a:solidFill>
                      <a:schemeClr val="accent1"/>
                    </a:solidFill>
                  </a:tcPr>
                </a:tc>
              </a:tr>
              <a:tr h="580821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'Was yer waitin' to get in?'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smtClean="0">
                          <a:effectLst/>
                        </a:rPr>
                        <a:t>Звукопис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Ви що, чекали, щоб зайти всередину?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>
                    <a:solidFill>
                      <a:schemeClr val="accent1"/>
                    </a:solidFill>
                  </a:tcPr>
                </a:tc>
              </a:tr>
              <a:tr h="580821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'Sir Clifford 'adn't got no other key then?'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Звукопис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Отже, се-ер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Кліфорд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 не знайшов ключа-а?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42" marR="49342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1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6447234" cy="132080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Відтворення морфологічних засобів створення образності у перекладі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50680"/>
              </p:ext>
            </p:extLst>
          </p:nvPr>
        </p:nvGraphicFramePr>
        <p:xfrm>
          <a:off x="251520" y="908721"/>
          <a:ext cx="8496943" cy="396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377"/>
                <a:gridCol w="1083698"/>
                <a:gridCol w="1191585"/>
                <a:gridCol w="1179598"/>
                <a:gridCol w="2467685"/>
              </a:tblGrid>
              <a:tr h="765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err="1">
                          <a:effectLst/>
                        </a:rPr>
                        <a:t>Мовна</a:t>
                      </a:r>
                      <a:r>
                        <a:rPr lang="uk-UA" sz="1050" dirty="0">
                          <a:effectLst/>
                        </a:rPr>
                        <a:t> одиниця на створення образності в художньому тексті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15" marR="491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Стилістична функція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мовного засобу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15" marR="491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Засіб створення компресії/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декомпресії при перекладі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15" marR="491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effectLst/>
                        </a:rPr>
                        <a:t>Перекладацька трансформація, використана для передачі мовної одиниці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15" marR="491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</a:rPr>
                        <a:t>Переклад </a:t>
                      </a:r>
                      <a:r>
                        <a:rPr lang="uk-UA" sz="1050" dirty="0" err="1">
                          <a:effectLst/>
                        </a:rPr>
                        <a:t>компресеми</a:t>
                      </a:r>
                      <a:r>
                        <a:rPr lang="uk-UA" sz="1050" dirty="0">
                          <a:effectLst/>
                        </a:rPr>
                        <a:t>/</a:t>
                      </a:r>
                      <a:r>
                        <a:rPr lang="uk-UA" sz="1050" dirty="0" err="1">
                          <a:effectLst/>
                        </a:rPr>
                        <a:t>декомпресеми</a:t>
                      </a:r>
                      <a:r>
                        <a:rPr lang="uk-UA" sz="1050" dirty="0">
                          <a:effectLst/>
                        </a:rPr>
                        <a:t>, що виконує функцію передачі образності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15" marR="49115" marT="0" marB="0"/>
                </a:tc>
              </a:tr>
              <a:tr h="729903">
                <a:tc>
                  <a:txBody>
                    <a:bodyPr/>
                    <a:lstStyle/>
                    <a:p>
                      <a:r>
                        <a:rPr lang="uk-UA" sz="1050" dirty="0" err="1">
                          <a:effectLst/>
                          <a:latin typeface="Times New Roman"/>
                        </a:rPr>
                        <a:t>Typist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going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up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Roger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Greene’s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stairs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two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at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a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time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to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show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her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understandings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.</a:t>
                      </a:r>
                      <a:endParaRPr lang="uk-UA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Оказіоналізм, гра слів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Короткі слова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Часткова компенсація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Друкарка, що бігла, перескакуючи через дві сходинки у </a:t>
                      </a:r>
                      <a:r>
                        <a:rPr lang="uk-UA" sz="105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Роджера</a:t>
                      </a: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Ґріна, аби показати свої ноги.</a:t>
                      </a:r>
                      <a:endParaRPr lang="uk-UA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729903">
                <a:tc>
                  <a:txBody>
                    <a:bodyPr/>
                    <a:lstStyle/>
                    <a:p>
                      <a:r>
                        <a:rPr lang="uk-UA" sz="1050" dirty="0" err="1">
                          <a:effectLst/>
                          <a:latin typeface="Times New Roman"/>
                        </a:rPr>
                        <a:t>Fishgluey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slime</a:t>
                      </a:r>
                      <a:endParaRPr lang="uk-UA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Епітет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Словотворчий суфікс «-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ish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Часткова компенсація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Слизький риб’ячий клей</a:t>
                      </a:r>
                      <a:endParaRPr lang="uk-UA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816668">
                <a:tc>
                  <a:txBody>
                    <a:bodyPr/>
                    <a:lstStyle/>
                    <a:p>
                      <a:r>
                        <a:rPr lang="uk-UA" sz="1050" dirty="0" err="1">
                          <a:effectLst/>
                          <a:latin typeface="Times New Roman"/>
                        </a:rPr>
                        <a:t>the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desperate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bravery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of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his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rat-like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existence</a:t>
                      </a:r>
                      <a:endParaRPr lang="uk-UA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Порівняння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Афікс зі значенням подібності «</a:t>
                      </a: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like</a:t>
                      </a: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Часткова компенсація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але відчайдушно мужній у своєму щурячому існуванні</a:t>
                      </a:r>
                      <a:endParaRPr lang="uk-UA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763633">
                <a:tc>
                  <a:txBody>
                    <a:bodyPr/>
                    <a:lstStyle/>
                    <a:p>
                      <a:r>
                        <a:rPr lang="uk-UA" sz="1050" dirty="0">
                          <a:effectLst/>
                          <a:latin typeface="Times New Roman"/>
                        </a:rPr>
                        <a:t>a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formidable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old</a:t>
                      </a:r>
                      <a:r>
                        <a:rPr lang="uk-UA" sz="1050" dirty="0">
                          <a:effectLst/>
                          <a:latin typeface="Times New Roman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Times New Roman"/>
                        </a:rPr>
                        <a:t>lady</a:t>
                      </a:r>
                      <a:endParaRPr lang="uk-UA" sz="105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Епітет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Словотворчий суфікс «– </a:t>
                      </a:r>
                      <a:r>
                        <a:rPr lang="en-US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able</a:t>
                      </a:r>
                      <a:r>
                        <a:rPr lang="uk-UA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Дослівний переклад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вельми грізна стара</a:t>
                      </a:r>
                      <a:endParaRPr lang="uk-UA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4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6447234" cy="1320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Відтворення лексичних засобів створення образності у перекладі 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751413"/>
              </p:ext>
            </p:extLst>
          </p:nvPr>
        </p:nvGraphicFramePr>
        <p:xfrm>
          <a:off x="395537" y="908721"/>
          <a:ext cx="8496943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5440"/>
                <a:gridCol w="1109763"/>
                <a:gridCol w="1109763"/>
                <a:gridCol w="1194666"/>
                <a:gridCol w="2607311"/>
              </a:tblGrid>
              <a:tr h="203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effectLst/>
                        </a:rPr>
                        <a:t>Мовна</a:t>
                      </a:r>
                      <a:r>
                        <a:rPr lang="uk-UA" sz="1100" dirty="0">
                          <a:effectLst/>
                        </a:rPr>
                        <a:t> одиниця на створення образності в художньому тексті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Стилістична функція 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мовного засобу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Засіб створення компресії/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декомпресії при перекладі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Перекладацька трансформація, використана для передачі мовної одиниці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Переклад </a:t>
                      </a:r>
                      <a:r>
                        <a:rPr lang="uk-UA" sz="1100" dirty="0" err="1">
                          <a:effectLst/>
                        </a:rPr>
                        <a:t>компресеми</a:t>
                      </a:r>
                      <a:r>
                        <a:rPr lang="uk-UA" sz="1100" dirty="0">
                          <a:effectLst/>
                        </a:rPr>
                        <a:t>/</a:t>
                      </a:r>
                      <a:r>
                        <a:rPr lang="uk-UA" sz="1100" dirty="0" err="1">
                          <a:effectLst/>
                        </a:rPr>
                        <a:t>декомпресеми</a:t>
                      </a:r>
                      <a:r>
                        <a:rPr lang="uk-UA" sz="1100" dirty="0">
                          <a:effectLst/>
                        </a:rPr>
                        <a:t>, що виконує функцію передачі образності</a:t>
                      </a:r>
                      <a:endParaRPr lang="uk-U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</a:tr>
              <a:tr h="670393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I mean as 'appen Ah can find anuther pleece as'll du for rearin' th' pheasants.</a:t>
                      </a:r>
                      <a:endParaRPr lang="uk-UA" sz="1000">
                        <a:effectLst/>
                        <a:latin typeface="Calibri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Діалектизми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Я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гуворю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, що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мо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' знайти друге місце для висадки фазанів.</a:t>
                      </a:r>
                      <a:endParaRPr lang="uk-UA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>
                    <a:solidFill>
                      <a:schemeClr val="accent1"/>
                    </a:solidFill>
                  </a:tcPr>
                </a:tc>
              </a:tr>
              <a:tr h="670393"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Times New Roman"/>
                        </a:rPr>
                        <a:t>You might go farther and fare worse</a:t>
                      </a:r>
                      <a:endParaRPr lang="uk-UA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Фразеологізми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Коспактна</a:t>
                      </a:r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ідіоматика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Часткова компенсація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Буває, підеш далі і знайдеш гірше</a:t>
                      </a:r>
                      <a:endParaRPr lang="uk-UA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506614"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</a:rPr>
                        <a:t>'</a:t>
                      </a:r>
                      <a:r>
                        <a:rPr lang="uk-UA" sz="1100" dirty="0" err="1">
                          <a:effectLst/>
                        </a:rPr>
                        <a:t>Me</a:t>
                      </a:r>
                      <a:r>
                        <a:rPr lang="uk-UA" sz="1100" dirty="0">
                          <a:effectLst/>
                        </a:rPr>
                        <a:t>! </a:t>
                      </a:r>
                      <a:r>
                        <a:rPr lang="uk-UA" sz="1100" dirty="0" err="1">
                          <a:effectLst/>
                        </a:rPr>
                        <a:t>Ah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thowt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it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wor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ordinary</a:t>
                      </a:r>
                      <a:r>
                        <a:rPr lang="uk-UA" sz="1100" dirty="0">
                          <a:effectLst/>
                        </a:rPr>
                        <a:t>.'</a:t>
                      </a:r>
                      <a:endParaRPr lang="uk-UA" sz="1000" dirty="0">
                        <a:effectLst/>
                        <a:latin typeface="Calibri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Діалектизми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Я? Я думав, що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гуворю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 нормально.</a:t>
                      </a:r>
                      <a:endParaRPr lang="uk-UA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>
                    <a:solidFill>
                      <a:schemeClr val="accent1"/>
                    </a:solidFill>
                  </a:tcPr>
                </a:tc>
              </a:tr>
              <a:tr h="506614">
                <a:tc>
                  <a:txBody>
                    <a:bodyPr/>
                    <a:lstStyle/>
                    <a:p>
                      <a:r>
                        <a:rPr lang="uk-UA" sz="1100">
                          <a:effectLst/>
                        </a:rPr>
                        <a:t>'Was yer waitin' to get in?'</a:t>
                      </a:r>
                      <a:endParaRPr lang="uk-UA" sz="1000">
                        <a:effectLst/>
                        <a:latin typeface="Calibri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Діалектизми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 Ви що, чекали, щоб зайти всередину?</a:t>
                      </a:r>
                      <a:endParaRPr lang="uk-UA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>
                    <a:solidFill>
                      <a:schemeClr val="accent1"/>
                    </a:solidFill>
                  </a:tcPr>
                </a:tc>
              </a:tr>
              <a:tr h="506614">
                <a:tc>
                  <a:txBody>
                    <a:bodyPr/>
                    <a:lstStyle/>
                    <a:p>
                      <a:r>
                        <a:rPr lang="uk-UA" sz="1100" dirty="0">
                          <a:effectLst/>
                        </a:rPr>
                        <a:t>'</a:t>
                      </a:r>
                      <a:r>
                        <a:rPr lang="uk-UA" sz="1100" dirty="0" err="1">
                          <a:effectLst/>
                        </a:rPr>
                        <a:t>Sir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Clifford</a:t>
                      </a:r>
                      <a:r>
                        <a:rPr lang="uk-UA" sz="1100" dirty="0">
                          <a:effectLst/>
                        </a:rPr>
                        <a:t> '</a:t>
                      </a:r>
                      <a:r>
                        <a:rPr lang="uk-UA" sz="1100" dirty="0" err="1">
                          <a:effectLst/>
                        </a:rPr>
                        <a:t>adn't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got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no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other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key</a:t>
                      </a: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then</a:t>
                      </a:r>
                      <a:r>
                        <a:rPr lang="uk-UA" sz="1100" dirty="0">
                          <a:effectLst/>
                        </a:rPr>
                        <a:t>?'</a:t>
                      </a:r>
                      <a:endParaRPr lang="uk-UA" sz="1000" dirty="0">
                        <a:effectLst/>
                        <a:latin typeface="Calibri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Діалектизми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Скорочення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Часткова компенсація</a:t>
                      </a:r>
                      <a:endParaRPr lang="uk-U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Отже, се-ер </a:t>
                      </a:r>
                      <a:r>
                        <a:rPr lang="uk-UA" sz="1100" dirty="0" err="1">
                          <a:solidFill>
                            <a:schemeClr val="bg1"/>
                          </a:solidFill>
                          <a:effectLst/>
                        </a:rPr>
                        <a:t>Кліфорд</a:t>
                      </a:r>
                      <a:r>
                        <a:rPr lang="uk-UA" sz="1100" dirty="0">
                          <a:solidFill>
                            <a:schemeClr val="bg1"/>
                          </a:solidFill>
                          <a:effectLst/>
                        </a:rPr>
                        <a:t> не знайшов ключа-а?</a:t>
                      </a:r>
                      <a:endParaRPr lang="uk-UA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5" marR="61965" marT="0" marB="0">
                    <a:solidFill>
                      <a:schemeClr val="accent1"/>
                    </a:solidFill>
                  </a:tcPr>
                </a:tc>
              </a:tr>
              <a:tr h="932570">
                <a:tc>
                  <a:txBody>
                    <a:bodyPr/>
                    <a:lstStyle/>
                    <a:p>
                      <a:r>
                        <a:rPr lang="uk-UA" sz="1050" dirty="0" err="1">
                          <a:effectLst/>
                          <a:latin typeface="+mn-lt"/>
                        </a:rPr>
                        <a:t>Or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again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,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note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the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meanderings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of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some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purling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rill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as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it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babbles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on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its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way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,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tho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’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quarrelling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with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the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stony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obstacles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,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to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the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tumbling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waters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of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Neptune’s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blue</a:t>
                      </a:r>
                      <a:r>
                        <a:rPr lang="uk-UA" sz="1050" dirty="0">
                          <a:effectLst/>
                          <a:latin typeface="+mn-lt"/>
                        </a:rPr>
                        <a:t> </a:t>
                      </a:r>
                      <a:r>
                        <a:rPr lang="uk-UA" sz="1050" dirty="0" err="1">
                          <a:effectLst/>
                          <a:latin typeface="+mn-lt"/>
                        </a:rPr>
                        <a:t>domain</a:t>
                      </a:r>
                      <a:endParaRPr lang="uk-UA" sz="1050" dirty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Архаїзм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Скорочення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Опущення</a:t>
                      </a:r>
                      <a:endParaRPr lang="uk-UA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Чи, знов-таки, зауважимо вигини дзюркотливого струмка, який, долаючи кам’янисті перепони на своєму шляху, невтомно біжить до вируючих вод Нептунового синього царства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590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МД_Шишенко [Режим совместимости]" id="{A88C9D0E-1748-4C22-9C4D-228FDEA01494}" vid="{CEA4D799-4568-4EBC-9361-FB9FE22CEB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1142</TotalTime>
  <Words>933</Words>
  <Application>Microsoft Office PowerPoint</Application>
  <PresentationFormat>Экран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Компресія та декомпресія при передачі мовних засобів створення образності (на матеріалі творів англійських письменників)</vt:lpstr>
      <vt:lpstr>Презентация PowerPoint</vt:lpstr>
      <vt:lpstr>ЗАВДАННЯ: </vt:lpstr>
      <vt:lpstr>Презентация PowerPoint</vt:lpstr>
      <vt:lpstr>Презентация PowerPoint</vt:lpstr>
      <vt:lpstr>ЗАСОБИ СТВОРЕННЯ ОБРАЗНОСТІ В ХУДОЖНЬОМУ ТЕКСТІ</vt:lpstr>
      <vt:lpstr>Відтворення фонетичних засобів створення образності у перекладі </vt:lpstr>
      <vt:lpstr>Відтворення морфологічних засобів створення образності у перекладі </vt:lpstr>
      <vt:lpstr>Відтворення лексичних засобів створення образності у перекладі </vt:lpstr>
      <vt:lpstr>Презентация PowerPoint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Компьютер</cp:lastModifiedBy>
  <cp:revision>21</cp:revision>
  <dcterms:created xsi:type="dcterms:W3CDTF">2018-12-17T03:47:03Z</dcterms:created>
  <dcterms:modified xsi:type="dcterms:W3CDTF">2018-12-17T22:53:02Z</dcterms:modified>
</cp:coreProperties>
</file>