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2" r:id="rId1"/>
  </p:sldMasterIdLst>
  <p:sldIdLst>
    <p:sldId id="286" r:id="rId2"/>
    <p:sldId id="260" r:id="rId3"/>
    <p:sldId id="262" r:id="rId4"/>
    <p:sldId id="264" r:id="rId5"/>
    <p:sldId id="268" r:id="rId6"/>
    <p:sldId id="277" r:id="rId7"/>
    <p:sldId id="279" r:id="rId8"/>
    <p:sldId id="278" r:id="rId9"/>
    <p:sldId id="280" r:id="rId10"/>
    <p:sldId id="281" r:id="rId11"/>
    <p:sldId id="282" r:id="rId12"/>
    <p:sldId id="285" r:id="rId13"/>
    <p:sldId id="283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24" autoAdjust="0"/>
    <p:restoredTop sz="94660"/>
  </p:normalViewPr>
  <p:slideViewPr>
    <p:cSldViewPr snapToGrid="0">
      <p:cViewPr varScale="1">
        <p:scale>
          <a:sx n="42" d="100"/>
          <a:sy n="42" d="100"/>
        </p:scale>
        <p:origin x="90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Перекладацькі</a:t>
            </a:r>
            <a:r>
              <a:rPr lang="ru-RU" baseline="0"/>
              <a:t> трансформації</a:t>
            </a:r>
            <a:endParaRPr lang="ru-RU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Лист1!$A$2:$A$7</c:f>
              <c:strCache>
                <c:ptCount val="6"/>
                <c:pt idx="0">
                  <c:v>генералізація</c:v>
                </c:pt>
                <c:pt idx="1">
                  <c:v>конкретизація</c:v>
                </c:pt>
                <c:pt idx="2">
                  <c:v>прийом лексичних додавань і опущення</c:v>
                </c:pt>
                <c:pt idx="3">
                  <c:v>перестановка членів речення</c:v>
                </c:pt>
                <c:pt idx="4">
                  <c:v>членування речення на смислові відрізки</c:v>
                </c:pt>
                <c:pt idx="5">
                  <c:v>заміна частин мови</c:v>
                </c:pt>
              </c:strCache>
            </c:strRef>
          </c:cat>
          <c:val>
            <c:numRef>
              <c:f>Лист1!$B$2:$B$7</c:f>
              <c:numCache>
                <c:formatCode>0%</c:formatCode>
                <c:ptCount val="6"/>
                <c:pt idx="0">
                  <c:v>0.3</c:v>
                </c:pt>
                <c:pt idx="1">
                  <c:v>0.23</c:v>
                </c:pt>
                <c:pt idx="2">
                  <c:v>0.17</c:v>
                </c:pt>
                <c:pt idx="3">
                  <c:v>0.1</c:v>
                </c:pt>
                <c:pt idx="4">
                  <c:v>0.1</c:v>
                </c:pt>
                <c:pt idx="5">
                  <c:v>0.1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849231921890523"/>
          <c:y val="0.87243708507024853"/>
          <c:w val="0.76301524301332257"/>
          <c:h val="0.1141939309725321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298ED-7D29-4F28-9912-81A59C58D365}" type="datetimeFigureOut">
              <a:rPr lang="ru-RU" smtClean="0"/>
              <a:t>17.12.2018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79F76-44D3-48BB-9BE0-8BAE7DE66A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9450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298ED-7D29-4F28-9912-81A59C58D365}" type="datetimeFigureOut">
              <a:rPr lang="ru-RU" smtClean="0"/>
              <a:t>17.12.2018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79F76-44D3-48BB-9BE0-8BAE7DE66A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5308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298ED-7D29-4F28-9912-81A59C58D365}" type="datetimeFigureOut">
              <a:rPr lang="ru-RU" smtClean="0"/>
              <a:t>17.12.2018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79F76-44D3-48BB-9BE0-8BAE7DE66ABE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50623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298ED-7D29-4F28-9912-81A59C58D365}" type="datetimeFigureOut">
              <a:rPr lang="ru-RU" smtClean="0"/>
              <a:t>17.12.2018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79F76-44D3-48BB-9BE0-8BAE7DE66A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0761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298ED-7D29-4F28-9912-81A59C58D365}" type="datetimeFigureOut">
              <a:rPr lang="ru-RU" smtClean="0"/>
              <a:t>17.12.2018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79F76-44D3-48BB-9BE0-8BAE7DE66ABE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479515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298ED-7D29-4F28-9912-81A59C58D365}" type="datetimeFigureOut">
              <a:rPr lang="ru-RU" smtClean="0"/>
              <a:t>17.12.2018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79F76-44D3-48BB-9BE0-8BAE7DE66A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39579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298ED-7D29-4F28-9912-81A59C58D365}" type="datetimeFigureOut">
              <a:rPr lang="ru-RU" smtClean="0"/>
              <a:t>17.12.2018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79F76-44D3-48BB-9BE0-8BAE7DE66A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65872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298ED-7D29-4F28-9912-81A59C58D365}" type="datetimeFigureOut">
              <a:rPr lang="ru-RU" smtClean="0"/>
              <a:t>17.12.2018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79F76-44D3-48BB-9BE0-8BAE7DE66A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6929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298ED-7D29-4F28-9912-81A59C58D365}" type="datetimeFigureOut">
              <a:rPr lang="ru-RU" smtClean="0"/>
              <a:t>17.12.2018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79F76-44D3-48BB-9BE0-8BAE7DE66A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217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298ED-7D29-4F28-9912-81A59C58D365}" type="datetimeFigureOut">
              <a:rPr lang="ru-RU" smtClean="0"/>
              <a:t>17.12.2018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79F76-44D3-48BB-9BE0-8BAE7DE66A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5062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298ED-7D29-4F28-9912-81A59C58D365}" type="datetimeFigureOut">
              <a:rPr lang="ru-RU" smtClean="0"/>
              <a:t>17.12.2018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79F76-44D3-48BB-9BE0-8BAE7DE66A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8131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298ED-7D29-4F28-9912-81A59C58D365}" type="datetimeFigureOut">
              <a:rPr lang="ru-RU" smtClean="0"/>
              <a:t>17.12.2018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79F76-44D3-48BB-9BE0-8BAE7DE66A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634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298ED-7D29-4F28-9912-81A59C58D365}" type="datetimeFigureOut">
              <a:rPr lang="ru-RU" smtClean="0"/>
              <a:t>17.12.2018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79F76-44D3-48BB-9BE0-8BAE7DE66A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1170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298ED-7D29-4F28-9912-81A59C58D365}" type="datetimeFigureOut">
              <a:rPr lang="ru-RU" smtClean="0"/>
              <a:t>17.12.2018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79F76-44D3-48BB-9BE0-8BAE7DE66A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2701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298ED-7D29-4F28-9912-81A59C58D365}" type="datetimeFigureOut">
              <a:rPr lang="ru-RU" smtClean="0"/>
              <a:t>17.12.2018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79F76-44D3-48BB-9BE0-8BAE7DE66A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2299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298ED-7D29-4F28-9912-81A59C58D365}" type="datetimeFigureOut">
              <a:rPr lang="ru-RU" smtClean="0"/>
              <a:t>17.12.2018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79F76-44D3-48BB-9BE0-8BAE7DE66A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7116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298ED-7D29-4F28-9912-81A59C58D365}" type="datetimeFigureOut">
              <a:rPr lang="ru-RU" smtClean="0"/>
              <a:t>17.12.2018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3C79F76-44D3-48BB-9BE0-8BAE7DE66A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2628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44" r:id="rId2"/>
    <p:sldLayoutId id="2147483845" r:id="rId3"/>
    <p:sldLayoutId id="2147483846" r:id="rId4"/>
    <p:sldLayoutId id="2147483847" r:id="rId5"/>
    <p:sldLayoutId id="2147483848" r:id="rId6"/>
    <p:sldLayoutId id="2147483849" r:id="rId7"/>
    <p:sldLayoutId id="2147483850" r:id="rId8"/>
    <p:sldLayoutId id="2147483851" r:id="rId9"/>
    <p:sldLayoutId id="2147483852" r:id="rId10"/>
    <p:sldLayoutId id="2147483853" r:id="rId11"/>
    <p:sldLayoutId id="2147483854" r:id="rId12"/>
    <p:sldLayoutId id="2147483855" r:id="rId13"/>
    <p:sldLayoutId id="2147483856" r:id="rId14"/>
    <p:sldLayoutId id="2147483857" r:id="rId15"/>
    <p:sldLayoutId id="214748385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828674" y="1303020"/>
            <a:ext cx="10555605" cy="249174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uk-UA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Магістерська дисертація на тему:</a:t>
            </a:r>
            <a:br>
              <a:rPr lang="uk-UA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«Перекладацька </a:t>
            </a:r>
            <a:r>
              <a:rPr lang="uk-UA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еквівалентність при </a:t>
            </a:r>
            <a:r>
              <a:rPr lang="uk-UA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перекладі англомовного науково-технічного тексту українською мовою»</a:t>
            </a:r>
            <a:br>
              <a:rPr lang="uk-UA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6080760" y="4411980"/>
            <a:ext cx="5806440" cy="1851660"/>
          </a:xfrm>
        </p:spPr>
        <p:txBody>
          <a:bodyPr>
            <a:normAutofit fontScale="47500" lnSpcReduction="20000"/>
          </a:bodyPr>
          <a:lstStyle/>
          <a:p>
            <a:r>
              <a:rPr lang="uk-UA" sz="5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Виконала студентка 6 курсу,групиЛА-71мп</a:t>
            </a:r>
          </a:p>
          <a:p>
            <a:r>
              <a:rPr lang="uk-UA" sz="51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Лазуренко</a:t>
            </a:r>
            <a:r>
              <a:rPr lang="uk-UA" sz="5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Дарина</a:t>
            </a:r>
          </a:p>
          <a:p>
            <a:r>
              <a:rPr lang="ru-RU" sz="51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Науковий</a:t>
            </a:r>
            <a:r>
              <a:rPr lang="ru-RU" sz="5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1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</a:t>
            </a:r>
            <a:r>
              <a:rPr lang="ru-RU" sz="5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1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5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51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філол.н.професор</a:t>
            </a:r>
            <a:endParaRPr lang="ru-RU" sz="51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5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кафедри</a:t>
            </a:r>
            <a:r>
              <a:rPr lang="ru-RU" sz="51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ТППФМ Калита А.А. </a:t>
            </a: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277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17220"/>
            <a:ext cx="9518226" cy="518922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/>
              <a:t> 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uk-UA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Серед </a:t>
            </a:r>
            <a:r>
              <a:rPr lang="uk-UA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яких </a:t>
            </a:r>
            <a:r>
              <a:rPr lang="uk-UA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найчастотнішими 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перекладацьких трансформацій науково-технічних текстів  </a:t>
            </a:r>
            <a:r>
              <a:rPr lang="uk-UA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виокремлюють генералізацію, конкретизацію, прийом лексичних </a:t>
            </a:r>
            <a:r>
              <a:rPr lang="uk-UA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додавань,опущення</a:t>
            </a:r>
            <a:r>
              <a:rPr lang="uk-UA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перестановку, заміна членів речення, членування речення на смислові відрізки та заміну частин </a:t>
            </a:r>
            <a:r>
              <a:rPr lang="uk-UA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мови,а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також </a:t>
            </a:r>
            <a:r>
              <a:rPr lang="uk-UA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транслітерацію,транскрипцію,описовий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переклад при перекладі </a:t>
            </a:r>
            <a:r>
              <a:rPr lang="uk-UA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ютерної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термінолексики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9283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8720" y="160020"/>
            <a:ext cx="9989820" cy="1965960"/>
          </a:xfrm>
        </p:spPr>
        <p:txBody>
          <a:bodyPr>
            <a:normAutofit/>
          </a:bodyPr>
          <a:lstStyle/>
          <a:p>
            <a:r>
              <a:rPr lang="uk-UA" dirty="0" smtClean="0"/>
              <a:t> 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3611942"/>
              </p:ext>
            </p:extLst>
          </p:nvPr>
        </p:nvGraphicFramePr>
        <p:xfrm>
          <a:off x="1874520" y="1211580"/>
          <a:ext cx="7360920" cy="42976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75470"/>
                <a:gridCol w="3885450"/>
              </a:tblGrid>
              <a:tr h="1513955">
                <a:tc>
                  <a:txBody>
                    <a:bodyPr/>
                    <a:lstStyle/>
                    <a:p>
                      <a:pPr algn="just"/>
                      <a:r>
                        <a:rPr lang="uk-UA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Лексичні</a:t>
                      </a:r>
                      <a:r>
                        <a:rPr lang="uk-UA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just"/>
                      <a:r>
                        <a:rPr lang="uk-UA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трансформації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Граматичні трансформації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86047">
                <a:tc>
                  <a:txBody>
                    <a:bodyPr/>
                    <a:lstStyle/>
                    <a:p>
                      <a:pPr algn="just"/>
                      <a:r>
                        <a:rPr lang="uk-UA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генералізація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Перестановка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86047">
                <a:tc>
                  <a:txBody>
                    <a:bodyPr/>
                    <a:lstStyle/>
                    <a:p>
                      <a:pPr algn="just"/>
                      <a:r>
                        <a:rPr lang="uk-UA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конкретизація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Заміна</a:t>
                      </a:r>
                      <a:r>
                        <a:rPr lang="uk-UA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членів речення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025583">
                <a:tc>
                  <a:txBody>
                    <a:bodyPr/>
                    <a:lstStyle/>
                    <a:p>
                      <a:pPr algn="just"/>
                      <a:r>
                        <a:rPr lang="uk-UA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Прийом лексичних </a:t>
                      </a:r>
                      <a:r>
                        <a:rPr lang="uk-UA" sz="2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додавань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Членування речення на смислові відрізки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86047">
                <a:tc>
                  <a:txBody>
                    <a:bodyPr/>
                    <a:lstStyle/>
                    <a:p>
                      <a:pPr algn="just"/>
                      <a:r>
                        <a:rPr lang="uk-UA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опущення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Заміна частин мови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822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480293965"/>
              </p:ext>
            </p:extLst>
          </p:nvPr>
        </p:nvGraphicFramePr>
        <p:xfrm>
          <a:off x="1805940" y="609600"/>
          <a:ext cx="8435340" cy="5699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6328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7300" y="2720340"/>
            <a:ext cx="9418320" cy="112014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k-UA" sz="6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Дякую за увагу !</a:t>
            </a:r>
            <a:endParaRPr lang="ru-RU" sz="60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320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040" y="472440"/>
            <a:ext cx="9075420" cy="5928360"/>
          </a:xfrm>
        </p:spPr>
        <p:txBody>
          <a:bodyPr>
            <a:noAutofit/>
          </a:bodyPr>
          <a:lstStyle/>
          <a:p>
            <a:pPr algn="ctr"/>
            <a:r>
              <a:rPr lang="uk-UA" sz="3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Актуальність </a:t>
            </a:r>
            <a:r>
              <a:rPr lang="uk-UA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теми</a:t>
            </a:r>
            <a:r>
              <a:rPr lang="uk-UA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 пов’язана із необхідністю вивчення засобів досягнення еквівалентності перекладу англомовного науково-технічного тексту українською мовою</a:t>
            </a:r>
            <a:r>
              <a:rPr lang="uk-UA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uk-UA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 smtClean="0">
                <a:solidFill>
                  <a:srgbClr val="90C226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Переклад </a:t>
            </a:r>
            <a:r>
              <a:rPr lang="uk-UA" sz="3200" dirty="0">
                <a:solidFill>
                  <a:srgbClr val="90C226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науково-технічної літератури пов’язаний з проблемами пошуку точних відповідників у мові перекладу, існування розбіжностей під час перекладання синтаксичних структур, а також стилістичних особливостей тексту науково-технічної літератури як щодо термінології, так і щодо граматики.</a:t>
            </a:r>
            <a:r>
              <a:rPr lang="uk-UA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ru-RU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8917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257300"/>
            <a:ext cx="8596668" cy="4411980"/>
          </a:xfrm>
        </p:spPr>
        <p:txBody>
          <a:bodyPr>
            <a:noAutofit/>
          </a:bodyPr>
          <a:lstStyle/>
          <a:p>
            <a:pPr algn="ctr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Об’єктом </a:t>
            </a:r>
            <a:r>
              <a:rPr lang="uk-UA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uk-UA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 засоби перекладу англомовних текстів науково-технічного спрямування українською мовою</a:t>
            </a:r>
            <a:r>
              <a:rPr lang="uk-UA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uk-UA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 </a:t>
            </a:r>
            <a:r>
              <a:rPr lang="uk-UA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uk-UA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 у встановленні частотних перекладацьких трансформацій як засобу досягнення еквівалентності перекладу англомовних науково-технічних текстів українською мовою.</a:t>
            </a:r>
            <a:r>
              <a:rPr lang="ru-RU" sz="3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002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4514" y="-45720"/>
            <a:ext cx="9289626" cy="624078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1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 роботи передбачає виконання таких </a:t>
            </a:r>
            <a:r>
              <a:rPr lang="uk-UA" sz="3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uk-UA" sz="31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31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	</a:t>
            </a:r>
            <a:r>
              <a:rPr lang="ru-RU" sz="31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з’ясувати</a:t>
            </a:r>
            <a:r>
              <a:rPr lang="ru-RU" sz="31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 </a:t>
            </a:r>
            <a:r>
              <a:rPr lang="ru-RU" sz="31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обгрунтувати</a:t>
            </a:r>
            <a:r>
              <a:rPr lang="ru-RU" sz="31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подібності</a:t>
            </a:r>
            <a:r>
              <a:rPr lang="ru-RU" sz="31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31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відмінності</a:t>
            </a:r>
            <a:r>
              <a:rPr lang="ru-RU" sz="31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понять </a:t>
            </a:r>
            <a:r>
              <a:rPr lang="ru-RU" sz="31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еквівалентність</a:t>
            </a:r>
            <a:r>
              <a:rPr lang="ru-RU" sz="31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1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адекватність</a:t>
            </a:r>
            <a:r>
              <a:rPr lang="ru-RU" sz="31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31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тотожність</a:t>
            </a:r>
            <a:r>
              <a:rPr lang="ru-RU" sz="31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перекладу; </a:t>
            </a:r>
            <a:br>
              <a:rPr lang="ru-RU" sz="31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31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1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дати</a:t>
            </a:r>
            <a:r>
              <a:rPr lang="ru-RU" sz="31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sz="31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ru-RU" sz="31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31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перекладацькі</a:t>
            </a:r>
            <a:r>
              <a:rPr lang="ru-RU" sz="31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1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трансформації</a:t>
            </a:r>
            <a:r>
              <a:rPr lang="ru-RU" sz="31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у </a:t>
            </a:r>
            <a:r>
              <a:rPr lang="ru-RU" sz="31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лінгвістичних</a:t>
            </a:r>
            <a:r>
              <a:rPr lang="ru-RU" sz="31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дослідженнях</a:t>
            </a:r>
            <a:r>
              <a:rPr lang="ru-RU" sz="31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31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31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1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класифікувати</a:t>
            </a:r>
            <a:r>
              <a:rPr lang="ru-RU" sz="31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sz="31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перекладацьких</a:t>
            </a:r>
            <a:r>
              <a:rPr lang="ru-RU" sz="31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трансформацій</a:t>
            </a:r>
            <a:r>
              <a:rPr lang="ru-RU" sz="31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31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частини</a:t>
            </a:r>
            <a:r>
              <a:rPr lang="ru-RU" sz="31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31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функціонального</a:t>
            </a:r>
            <a:r>
              <a:rPr lang="ru-RU" sz="31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способу перекладу;</a:t>
            </a:r>
            <a:br>
              <a:rPr lang="ru-RU" sz="31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 </a:t>
            </a:r>
            <a:r>
              <a:rPr lang="ru-RU" sz="31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розкрити</a:t>
            </a:r>
            <a:r>
              <a:rPr lang="ru-RU" sz="31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особливості</a:t>
            </a:r>
            <a:r>
              <a:rPr lang="ru-RU" sz="31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лексико-</a:t>
            </a:r>
            <a:r>
              <a:rPr lang="ru-RU" sz="31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семантичних</a:t>
            </a:r>
            <a:r>
              <a:rPr lang="ru-RU" sz="31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лексико-</a:t>
            </a:r>
            <a:r>
              <a:rPr lang="ru-RU" sz="31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граматичних</a:t>
            </a:r>
            <a:r>
              <a:rPr lang="ru-RU" sz="31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трансформацій</a:t>
            </a:r>
            <a:r>
              <a:rPr lang="ru-RU" sz="31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31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відтворенні</a:t>
            </a:r>
            <a:r>
              <a:rPr lang="ru-RU" sz="31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англомовних</a:t>
            </a:r>
            <a:r>
              <a:rPr lang="ru-RU" sz="31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науково-технічних</a:t>
            </a:r>
            <a:r>
              <a:rPr lang="ru-RU" sz="31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текстів</a:t>
            </a:r>
            <a:r>
              <a:rPr lang="ru-RU" sz="31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українською</a:t>
            </a:r>
            <a:r>
              <a:rPr lang="ru-RU" sz="31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мовою</a:t>
            </a:r>
            <a:r>
              <a:rPr lang="ru-RU" sz="31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31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1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4054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562600"/>
          </a:xfrm>
        </p:spPr>
        <p:txBody>
          <a:bodyPr>
            <a:normAutofit/>
          </a:bodyPr>
          <a:lstStyle/>
          <a:p>
            <a:pPr algn="ctr"/>
            <a:r>
              <a:rPr lang="uk-UA" b="1" dirty="0">
                <a:solidFill>
                  <a:schemeClr val="accent1">
                    <a:lumMod val="50000"/>
                  </a:schemeClr>
                </a:solidFill>
              </a:rPr>
              <a:t>Методи дослідження</a:t>
            </a:r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b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 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   </a:t>
            </a:r>
            <a:r>
              <a:rPr lang="uk-UA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загальнонаукові методи               трансформаційний </a:t>
            </a:r>
            <a:r>
              <a:rPr lang="uk-UA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метод </a:t>
            </a:r>
            <a:r>
              <a:rPr lang="uk-UA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uk-UA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uk-UA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зіставний метод</a:t>
            </a:r>
            <a:br>
              <a:rPr lang="uk-UA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uk-UA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контекстуальний метод </a:t>
            </a:r>
            <a:r>
              <a:rPr lang="uk-UA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uk-UA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uk-UA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</a:t>
            </a:r>
            <a:r>
              <a:rPr lang="uk-UA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ількісний </a:t>
            </a:r>
            <a:r>
              <a:rPr lang="uk-UA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метод </a:t>
            </a:r>
            <a:endParaRPr lang="ru-RU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3" name="Блок-схема: узел 22"/>
          <p:cNvSpPr/>
          <p:nvPr/>
        </p:nvSpPr>
        <p:spPr>
          <a:xfrm>
            <a:off x="2994660" y="3086100"/>
            <a:ext cx="182880" cy="1828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Блок-схема: узел 24"/>
          <p:cNvSpPr/>
          <p:nvPr/>
        </p:nvSpPr>
        <p:spPr>
          <a:xfrm>
            <a:off x="2217420" y="3611880"/>
            <a:ext cx="205740" cy="20574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Блок-схема: узел 25"/>
          <p:cNvSpPr/>
          <p:nvPr/>
        </p:nvSpPr>
        <p:spPr>
          <a:xfrm>
            <a:off x="2606040" y="1943100"/>
            <a:ext cx="182880" cy="16002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Блок-схема: узел 27"/>
          <p:cNvSpPr/>
          <p:nvPr/>
        </p:nvSpPr>
        <p:spPr>
          <a:xfrm>
            <a:off x="2011680" y="2468880"/>
            <a:ext cx="205740" cy="1828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Блок-схема: узел 31"/>
          <p:cNvSpPr/>
          <p:nvPr/>
        </p:nvSpPr>
        <p:spPr>
          <a:xfrm>
            <a:off x="2788920" y="4091940"/>
            <a:ext cx="205740" cy="20574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6651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740986" cy="526542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1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Еквівалентність є однією </a:t>
            </a:r>
            <a:r>
              <a:rPr lang="uk-UA" sz="31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 найголовніших понять при перекладі </a:t>
            </a:r>
            <a:r>
              <a:rPr lang="uk-UA" sz="31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науково-технічних текстів</a:t>
            </a:r>
            <a:br>
              <a:rPr lang="uk-UA" sz="31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1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1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Еквівалентність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це вісь, на якій проходить уся діяльність 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перекладача…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оняття </a:t>
            </a:r>
            <a:r>
              <a:rPr lang="uk-UA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еквівалентність</a:t>
            </a:r>
            <a:r>
              <a:rPr lang="uk-UA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полягає в максимально повній передачі змісту оригіналу, і, як правило, фактична спільність змісту оригіналу і перекладу є 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дуже значною</a:t>
            </a:r>
            <a:br>
              <a:rPr lang="uk-UA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308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609600"/>
            <a:ext cx="9052560" cy="5859780"/>
          </a:xfrm>
        </p:spPr>
        <p:txBody>
          <a:bodyPr>
            <a:normAutofit/>
          </a:bodyPr>
          <a:lstStyle/>
          <a:p>
            <a:pPr algn="ctr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 засіб досягнення  еквівалентності  –</a:t>
            </a:r>
            <a:r>
              <a:rPr lang="uk-UA" sz="3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перекладацькі трансформації</a:t>
            </a:r>
            <a:r>
              <a:rPr lang="uk-UA" sz="3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Перекладацькі </a:t>
            </a:r>
            <a:r>
              <a:rPr lang="uk-UA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трансформації</a:t>
            </a:r>
            <a:r>
              <a:rPr lang="uk-UA" sz="3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uk-UA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це </a:t>
            </a:r>
            <a:r>
              <a:rPr lang="uk-UA" sz="3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міжмовні перетворення, перебудова елементів вихідного </a:t>
            </a:r>
            <a:r>
              <a:rPr lang="uk-UA" sz="32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тексту,операції</a:t>
            </a:r>
            <a:r>
              <a:rPr lang="uk-UA" sz="3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перевираження</a:t>
            </a:r>
            <a:r>
              <a:rPr lang="uk-UA" sz="3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смислу або перефразування з метою досягнення перекладацького еквівалента</a:t>
            </a:r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9503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1614" y="1501140"/>
            <a:ext cx="9449646" cy="5059680"/>
          </a:xfrm>
        </p:spPr>
        <p:txBody>
          <a:bodyPr>
            <a:noAutofit/>
          </a:bodyPr>
          <a:lstStyle/>
          <a:p>
            <a:pPr algn="ctr"/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Щодо </a:t>
            </a:r>
            <a:r>
              <a:rPr lang="uk-UA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класифікації </a:t>
            </a:r>
            <a:r>
              <a:rPr lang="uk-UA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трансформацій на види, то більшість лінгвістів 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дотримуються </a:t>
            </a:r>
            <a:r>
              <a:rPr lang="uk-UA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думки, що всі перекладацькі трансформації доцільно поділяти на </a:t>
            </a:r>
            <a:r>
              <a:rPr lang="uk-UA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лексичні, граматичні та змішані (або комплексні).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7123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988820"/>
            <a:ext cx="8596668" cy="4869180"/>
          </a:xfrm>
        </p:spPr>
        <p:txBody>
          <a:bodyPr>
            <a:noAutofit/>
          </a:bodyPr>
          <a:lstStyle/>
          <a:p>
            <a:pPr algn="ctr"/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Найчастіші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перекладацькі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трансформації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перекладі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англомовних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науково-технічних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текстів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українською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мовою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лексичні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граматичні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трансформації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823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509</TotalTime>
  <Words>131</Words>
  <Application>Microsoft Office PowerPoint</Application>
  <PresentationFormat>Широкоэкранный</PresentationFormat>
  <Paragraphs>29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Times New Roman</vt:lpstr>
      <vt:lpstr>Trebuchet MS</vt:lpstr>
      <vt:lpstr>Wingdings 3</vt:lpstr>
      <vt:lpstr>Грань</vt:lpstr>
      <vt:lpstr>Магістерська дисертація на тему: «Перекладацька еквівалентність при перекладі англомовного науково-технічного тексту українською мовою» </vt:lpstr>
      <vt:lpstr>Актуальність теми дослідження пов’язана із необхідністю вивчення засобів досягнення еквівалентності перекладу англомовного науково-технічного тексту українською мовою. Переклад науково-технічної літератури пов’язаний з проблемами пошуку точних відповідників у мові перекладу, існування розбіжностей під час перекладання синтаксичних структур, а також стилістичних особливостей тексту науково-технічної літератури як щодо термінології, так і щодо граматики.  </vt:lpstr>
      <vt:lpstr> Об’єктом дослідження є засоби перекладу англомовних текстів науково-технічного спрямування українською мовою.  Предмет дослідження полягає у встановленні частотних перекладацьких трансформацій як засобу досягнення еквівалентності перекладу англомовних науково-технічних текстів українською мовою. </vt:lpstr>
      <vt:lpstr> Мета роботи передбачає виконання таких завдань:  – з’ясувати й обгрунтувати подібності і відмінності понять еквівалентність, адекватність і тотожність перекладу;  – дати визначення поняття «перекладацькі   трансформації» у лінгвістичних дослідженнях;    – класифікувати види перекладацьких трансформацій як частини   функціонального способу перекладу;  –  розкрити особливості лексико-семантичних та лексико-граматичних трансформацій у відтворенні англомовних науково-технічних текстів українською мовою;  </vt:lpstr>
      <vt:lpstr>Методи дослідження.        загальнонаукові методи               трансформаційний метод  зіставний метод контекстуальний метод  кількісний метод </vt:lpstr>
      <vt:lpstr>  Еквівалентність є однією з найголовніших понять при перекладі науково-технічних текстів  Еквівалентність – це вісь, на якій проходить уся діяльність перекладача…  Поняття еквівалентність полягає в максимально повній передачі змісту оригіналу, і, як правило, фактична спільність змісту оригіналу і перекладу є дуже значною  </vt:lpstr>
      <vt:lpstr> Як засіб досягнення  еквівалентності  –перекладацькі трансформації  Перекладацькі трансформації - це міжмовні перетворення, перебудова елементів вихідного тексту,операції перевираження смислу або перефразування з метою досягнення перекладацького еквівалента</vt:lpstr>
      <vt:lpstr>   Щодо класифікації трансформацій на види, то більшість лінгвістів дотримуються думки, що всі перекладацькі трансформації доцільно поділяти на лексичні, граматичні та змішані (або комплексні).   </vt:lpstr>
      <vt:lpstr>Найчастіші перекладацькі трансформації при перекладі англомовних науково-технічних текстів українською мовою  є лексичні та граматичні  трансформації   </vt:lpstr>
      <vt:lpstr>   Серед яких найчастотнішими перекладацьких трансформацій науково-технічних текстів  виокремлюють генералізацію, конкретизацію, прийом лексичних додавань,опущення, перестановку, заміна членів речення, членування речення на смислові відрізки та заміну частин мови,а також транслітерацію,транскрипцію,описовий переклад при перекладі комп’ютерної термінолексики  </vt:lpstr>
      <vt:lpstr> </vt:lpstr>
      <vt:lpstr> </vt:lpstr>
      <vt:lpstr>Дякую за увагу 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Перекладацька еквівалентність при перекладі англомовного науково-технічного тексту українською мовою</dc:title>
  <dc:creator>Kitty</dc:creator>
  <cp:lastModifiedBy>Kitty</cp:lastModifiedBy>
  <cp:revision>35</cp:revision>
  <dcterms:created xsi:type="dcterms:W3CDTF">2018-12-14T15:24:15Z</dcterms:created>
  <dcterms:modified xsi:type="dcterms:W3CDTF">2018-12-17T19:21:52Z</dcterms:modified>
</cp:coreProperties>
</file>