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5" r:id="rId17"/>
  </p:sldIdLst>
  <p:sldSz cx="10693400" cy="7561263"/>
  <p:notesSz cx="6858000" cy="9144000"/>
  <p:defaultTextStyle>
    <a:defPPr>
      <a:defRPr lang="uk-UA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0" autoAdjust="0"/>
    <p:restoredTop sz="85989" autoAdjust="0"/>
  </p:normalViewPr>
  <p:slideViewPr>
    <p:cSldViewPr>
      <p:cViewPr>
        <p:scale>
          <a:sx n="60" d="100"/>
          <a:sy n="60" d="100"/>
        </p:scale>
        <p:origin x="-1986" y="-16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00161-3FDE-4EEF-833C-2DC7760038FE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A6CA8-B73E-4243-B56C-23319B0A078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26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6297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5513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1277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5098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4283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748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9788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5572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871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87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87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871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09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217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6CA8-B73E-4243-B56C-23319B0A0785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79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0F493-BE97-4570-BBD0-A8483968179A}" type="datetimeFigureOut">
              <a:rPr lang="uk-UA" smtClean="0"/>
              <a:t>16.05.2016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AE86D-B22E-4B77-AC1A-EB39F3913A3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echnolex-translations.com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ot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" y="5970338"/>
            <a:ext cx="10691501" cy="1590925"/>
          </a:xfrm>
          <a:prstGeom prst="rect">
            <a:avLst/>
          </a:prstGeom>
        </p:spPr>
      </p:pic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982" y="637359"/>
            <a:ext cx="1761598" cy="426685"/>
          </a:xfrm>
          <a:prstGeom prst="rect">
            <a:avLst/>
          </a:prstGeom>
        </p:spPr>
      </p:pic>
      <p:pic>
        <p:nvPicPr>
          <p:cNvPr id="27" name="Рисунок 26" descr="elem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4301" y="351607"/>
            <a:ext cx="1219099" cy="3645107"/>
          </a:xfrm>
          <a:prstGeom prst="rect">
            <a:avLst/>
          </a:prstGeom>
        </p:spPr>
      </p:pic>
      <p:sp>
        <p:nvSpPr>
          <p:cNvPr id="26" name="Заголовок 25"/>
          <p:cNvSpPr>
            <a:spLocks noGrp="1"/>
          </p:cNvSpPr>
          <p:nvPr>
            <p:ph type="ctrTitle"/>
          </p:nvPr>
        </p:nvSpPr>
        <p:spPr>
          <a:xfrm>
            <a:off x="802005" y="1064044"/>
            <a:ext cx="9089390" cy="5452891"/>
          </a:xfrm>
        </p:spPr>
        <p:txBody>
          <a:bodyPr>
            <a:noAutofit/>
          </a:bodyPr>
          <a:lstStyle/>
          <a:p>
            <a:r>
              <a:rPr lang="uk-UA" sz="8000" dirty="0" smtClean="0"/>
              <a:t>Технічний </a:t>
            </a:r>
            <a:br>
              <a:rPr lang="uk-UA" sz="8000" dirty="0" smtClean="0"/>
            </a:br>
            <a:r>
              <a:rPr lang="uk-UA" sz="8000" dirty="0" smtClean="0"/>
              <a:t>переклад </a:t>
            </a:r>
            <a:br>
              <a:rPr lang="uk-UA" sz="8000" dirty="0" smtClean="0"/>
            </a:br>
            <a:r>
              <a:rPr lang="uk-UA" sz="8000" dirty="0" smtClean="0"/>
              <a:t>на практиці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3" name="Рисунок 2" descr="elem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3956" y="0"/>
            <a:ext cx="1865222" cy="658314"/>
          </a:xfrm>
          <a:prstGeom prst="rect">
            <a:avLst/>
          </a:prstGeom>
        </p:spPr>
      </p:pic>
      <p:pic>
        <p:nvPicPr>
          <p:cNvPr id="4" name="Рисунок 3" descr="footer-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5591"/>
            <a:ext cx="10693400" cy="1255672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882204" y="1126302"/>
            <a:ext cx="9089390" cy="5660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Дисципліни</a:t>
            </a:r>
            <a:endParaRPr lang="uk-UA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26220" y="1836416"/>
            <a:ext cx="8606760" cy="438062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err="1" smtClean="0">
                <a:solidFill>
                  <a:schemeClr val="tx1"/>
                </a:solidFill>
              </a:rPr>
              <a:t>Вступ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мовознавства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Теорія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>
                <a:solidFill>
                  <a:schemeClr val="tx1"/>
                </a:solidFill>
              </a:rPr>
              <a:t>практика </a:t>
            </a:r>
            <a:r>
              <a:rPr lang="ru-RU" dirty="0" smtClean="0">
                <a:solidFill>
                  <a:schemeClr val="tx1"/>
                </a:solidFill>
              </a:rPr>
              <a:t>перекладу</a:t>
            </a: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Історія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мови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Антична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зарубіжна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література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Порівняльна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граматика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стилістика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Системна </a:t>
            </a:r>
            <a:r>
              <a:rPr lang="ru-RU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мови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Проблеми</a:t>
            </a:r>
            <a:r>
              <a:rPr lang="ru-RU" sz="2400" dirty="0" smtClean="0">
                <a:solidFill>
                  <a:schemeClr val="tx1"/>
                </a:solidFill>
              </a:rPr>
              <a:t> перекладу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Основи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редагування</a:t>
            </a:r>
            <a:r>
              <a:rPr lang="ru-RU" sz="2400" dirty="0" smtClean="0">
                <a:solidFill>
                  <a:schemeClr val="tx1"/>
                </a:solidFill>
              </a:rPr>
              <a:t> перекладу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Письмовий</a:t>
            </a:r>
            <a:r>
              <a:rPr lang="ru-RU" sz="2400" dirty="0" smtClean="0">
                <a:solidFill>
                  <a:schemeClr val="tx1"/>
                </a:solidFill>
              </a:rPr>
              <a:t> переклад </a:t>
            </a:r>
            <a:r>
              <a:rPr lang="ru-RU" sz="2400" dirty="0" err="1" smtClean="0">
                <a:solidFill>
                  <a:schemeClr val="tx1"/>
                </a:solidFill>
              </a:rPr>
              <a:t>текстів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різних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типів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lem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3569" y="0"/>
            <a:ext cx="499831" cy="1682357"/>
          </a:xfrm>
          <a:prstGeom prst="rect">
            <a:avLst/>
          </a:prstGeom>
        </p:spPr>
      </p:pic>
      <p:pic>
        <p:nvPicPr>
          <p:cNvPr id="3" name="Рисунок 2" descr="footer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21885"/>
            <a:ext cx="10693400" cy="2539378"/>
          </a:xfrm>
          <a:prstGeom prst="rect">
            <a:avLst/>
          </a:prstGeom>
        </p:spPr>
      </p:pic>
      <p:pic>
        <p:nvPicPr>
          <p:cNvPr id="4" name="Рисунок 3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82204" y="1129972"/>
            <a:ext cx="9089390" cy="922467"/>
          </a:xfrm>
        </p:spPr>
        <p:txBody>
          <a:bodyPr>
            <a:normAutofit/>
          </a:bodyPr>
          <a:lstStyle/>
          <a:p>
            <a:r>
              <a:rPr lang="uk-UA" dirty="0" smtClean="0"/>
              <a:t>Важливі та необхідні</a:t>
            </a:r>
            <a:endParaRPr lang="uk-UA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604010" y="2556495"/>
            <a:ext cx="7485380" cy="3660545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Практика перекладу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Практика редагування перекладу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Російська та українська мови як іноземні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Практика написання текстів (у різних стилях)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ot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" y="5970338"/>
            <a:ext cx="10691501" cy="1590925"/>
          </a:xfrm>
          <a:prstGeom prst="rect">
            <a:avLst/>
          </a:prstGeom>
        </p:spPr>
      </p:pic>
      <p:pic>
        <p:nvPicPr>
          <p:cNvPr id="3" name="Рисунок 2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982" y="637359"/>
            <a:ext cx="1761598" cy="426685"/>
          </a:xfrm>
          <a:prstGeom prst="rect">
            <a:avLst/>
          </a:prstGeom>
        </p:spPr>
      </p:pic>
      <p:pic>
        <p:nvPicPr>
          <p:cNvPr id="4" name="Рисунок 3" descr="elem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4301" y="351607"/>
            <a:ext cx="1219099" cy="3645107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02004" y="1064044"/>
            <a:ext cx="9089390" cy="84437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Бути перекладачем…</a:t>
            </a:r>
            <a:endParaRPr lang="uk-UA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988982" y="1908423"/>
            <a:ext cx="8678198" cy="4680520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chemeClr val="tx1"/>
                </a:solidFill>
              </a:rPr>
              <a:t>цікаво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</a:rPr>
              <a:t>вивчаєш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нові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сфери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або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заглиблюєшся</a:t>
            </a:r>
            <a:r>
              <a:rPr lang="ru-RU" sz="2000" dirty="0" smtClean="0">
                <a:solidFill>
                  <a:schemeClr val="tx1"/>
                </a:solidFill>
              </a:rPr>
              <a:t> в </a:t>
            </a:r>
            <a:r>
              <a:rPr lang="ru-RU" sz="2000" dirty="0">
                <a:solidFill>
                  <a:schemeClr val="tx1"/>
                </a:solidFill>
              </a:rPr>
              <a:t>те, </a:t>
            </a:r>
            <a:r>
              <a:rPr lang="ru-RU" sz="2000" dirty="0" err="1" smtClean="0">
                <a:solidFill>
                  <a:schemeClr val="tx1"/>
                </a:solidFill>
              </a:rPr>
              <a:t>що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цікаво</a:t>
            </a:r>
            <a:r>
              <a:rPr lang="ru-RU" sz="2000" dirty="0" smtClean="0">
                <a:solidFill>
                  <a:schemeClr val="tx1"/>
                </a:solidFill>
              </a:rPr>
              <a:t> і на </a:t>
            </a:r>
            <a:r>
              <a:rPr lang="ru-RU" sz="2000" dirty="0" err="1" smtClean="0">
                <a:solidFill>
                  <a:schemeClr val="tx1"/>
                </a:solidFill>
              </a:rPr>
              <a:t>чому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хочеться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спеціалізуватися</a:t>
            </a:r>
            <a:r>
              <a:rPr lang="ru-RU" sz="2000" dirty="0" smtClean="0">
                <a:solidFill>
                  <a:schemeClr val="tx1"/>
                </a:solidFill>
              </a:rPr>
              <a:t>; про </a:t>
            </a:r>
            <a:r>
              <a:rPr lang="ru-RU" sz="2000" dirty="0" err="1" smtClean="0">
                <a:solidFill>
                  <a:schemeClr val="tx1"/>
                </a:solidFill>
              </a:rPr>
              <a:t>деякі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речі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дізнаєшся</a:t>
            </a:r>
            <a:r>
              <a:rPr lang="ru-RU" sz="2000" dirty="0" smtClean="0">
                <a:solidFill>
                  <a:schemeClr val="tx1"/>
                </a:solidFill>
              </a:rPr>
              <a:t> першим;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chemeClr val="tx1"/>
                </a:solidFill>
              </a:rPr>
              <a:t>зручно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</a:rPr>
              <a:t>можна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працювати</a:t>
            </a:r>
            <a:r>
              <a:rPr lang="ru-RU" sz="2000" dirty="0" smtClean="0">
                <a:solidFill>
                  <a:schemeClr val="tx1"/>
                </a:solidFill>
              </a:rPr>
              <a:t> з будь-</a:t>
            </a:r>
            <a:r>
              <a:rPr lang="ru-RU" sz="2000" dirty="0" err="1" smtClean="0">
                <a:solidFill>
                  <a:schemeClr val="tx1"/>
                </a:solidFill>
              </a:rPr>
              <a:t>якої</a:t>
            </a:r>
            <a:r>
              <a:rPr lang="ru-RU" sz="2000" dirty="0" smtClean="0">
                <a:solidFill>
                  <a:schemeClr val="tx1"/>
                </a:solidFill>
              </a:rPr>
              <a:t> точки </a:t>
            </a:r>
            <a:r>
              <a:rPr lang="ru-RU" sz="2000" dirty="0" err="1" smtClean="0">
                <a:solidFill>
                  <a:schemeClr val="tx1"/>
                </a:solidFill>
              </a:rPr>
              <a:t>планети</a:t>
            </a:r>
            <a:r>
              <a:rPr lang="ru-RU" sz="2000" dirty="0" smtClean="0">
                <a:solidFill>
                  <a:schemeClr val="tx1"/>
                </a:solidFill>
              </a:rPr>
              <a:t> і </a:t>
            </a:r>
            <a:r>
              <a:rPr lang="ru-RU" sz="2000" dirty="0" err="1" smtClean="0">
                <a:solidFill>
                  <a:schemeClr val="tx1"/>
                </a:solidFill>
              </a:rPr>
              <a:t>виконувати</a:t>
            </a:r>
            <a:r>
              <a:rPr lang="ru-RU" sz="2000" dirty="0" smtClean="0">
                <a:solidFill>
                  <a:schemeClr val="tx1"/>
                </a:solidFill>
              </a:rPr>
              <a:t> переклад для </a:t>
            </a:r>
            <a:r>
              <a:rPr lang="ru-RU" sz="2000" dirty="0" err="1" smtClean="0">
                <a:solidFill>
                  <a:schemeClr val="tx1"/>
                </a:solidFill>
              </a:rPr>
              <a:t>клієнтів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із</a:t>
            </a:r>
            <a:r>
              <a:rPr lang="ru-RU" sz="2000" dirty="0" smtClean="0">
                <a:solidFill>
                  <a:schemeClr val="tx1"/>
                </a:solidFill>
              </a:rPr>
              <a:t> будь-</a:t>
            </a:r>
            <a:r>
              <a:rPr lang="ru-RU" sz="2000" dirty="0" err="1" smtClean="0">
                <a:solidFill>
                  <a:schemeClr val="tx1"/>
                </a:solidFill>
              </a:rPr>
              <a:t>якої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країни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uk-UA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chemeClr val="tx1"/>
                </a:solidFill>
              </a:rPr>
              <a:t>корисно</a:t>
            </a:r>
            <a:r>
              <a:rPr lang="ru-RU" sz="2000" b="1" dirty="0" smtClean="0">
                <a:solidFill>
                  <a:schemeClr val="tx1"/>
                </a:solidFill>
              </a:rPr>
              <a:t> для </a:t>
            </a:r>
            <a:r>
              <a:rPr lang="ru-RU" sz="2000" b="1" dirty="0" err="1" smtClean="0">
                <a:solidFill>
                  <a:schemeClr val="tx1"/>
                </a:solidFill>
              </a:rPr>
              <a:t>світу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</a:rPr>
              <a:t>сприяє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поширенню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інформації</a:t>
            </a:r>
            <a:r>
              <a:rPr lang="ru-RU" sz="2000" dirty="0" smtClean="0">
                <a:solidFill>
                  <a:schemeClr val="tx1"/>
                </a:solidFill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</a:rPr>
              <a:t>досвіду</a:t>
            </a:r>
            <a:r>
              <a:rPr lang="ru-RU" sz="2000" dirty="0" smtClean="0">
                <a:solidFill>
                  <a:schemeClr val="tx1"/>
                </a:solidFill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</a:rPr>
              <a:t>світі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діалогу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людьми; </a:t>
            </a:r>
            <a:r>
              <a:rPr lang="ru-RU" sz="2000" dirty="0" err="1" smtClean="0">
                <a:solidFill>
                  <a:schemeClr val="tx1"/>
                </a:solidFill>
              </a:rPr>
              <a:t>розширює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межі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технічного</a:t>
            </a:r>
            <a:r>
              <a:rPr lang="ru-RU" sz="2000" dirty="0" smtClean="0">
                <a:solidFill>
                  <a:schemeClr val="tx1"/>
                </a:solidFill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</a:rPr>
              <a:t>медичного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обладнання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uk-UA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chemeClr val="tx1"/>
                </a:solidFill>
              </a:rPr>
              <a:t>корисно</a:t>
            </a:r>
            <a:r>
              <a:rPr lang="ru-RU" sz="2000" b="1" dirty="0" smtClean="0">
                <a:solidFill>
                  <a:schemeClr val="tx1"/>
                </a:solidFill>
              </a:rPr>
              <a:t> для </a:t>
            </a:r>
            <a:r>
              <a:rPr lang="ru-RU" sz="2000" b="1" dirty="0" err="1" smtClean="0">
                <a:solidFill>
                  <a:schemeClr val="tx1"/>
                </a:solidFill>
              </a:rPr>
              <a:t>перекладача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– переклад </a:t>
            </a:r>
            <a:r>
              <a:rPr lang="ru-RU" sz="2000" dirty="0" err="1" smtClean="0">
                <a:solidFill>
                  <a:schemeClr val="tx1"/>
                </a:solidFill>
              </a:rPr>
              <a:t>робить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сильнішим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оскільки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перекладач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бере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на </a:t>
            </a:r>
            <a:r>
              <a:rPr lang="ru-RU" sz="2000" dirty="0" smtClean="0">
                <a:solidFill>
                  <a:schemeClr val="tx1"/>
                </a:solidFill>
              </a:rPr>
              <a:t>себе </a:t>
            </a:r>
            <a:r>
              <a:rPr lang="ru-RU" sz="2000" dirty="0" err="1" smtClean="0">
                <a:solidFill>
                  <a:schemeClr val="tx1"/>
                </a:solidFill>
              </a:rPr>
              <a:t>відповідальність</a:t>
            </a:r>
            <a:r>
              <a:rPr lang="ru-RU" sz="2000" dirty="0" smtClean="0">
                <a:solidFill>
                  <a:schemeClr val="tx1"/>
                </a:solidFill>
              </a:rPr>
              <a:t> за </a:t>
            </a:r>
            <a:r>
              <a:rPr lang="ru-RU" sz="2000" dirty="0" err="1" smtClean="0">
                <a:solidFill>
                  <a:schemeClr val="tx1"/>
                </a:solidFill>
              </a:rPr>
              <a:t>точність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розуміння</a:t>
            </a:r>
            <a:r>
              <a:rPr lang="ru-RU" sz="2000" dirty="0" smtClean="0">
                <a:solidFill>
                  <a:schemeClr val="tx1"/>
                </a:solidFill>
              </a:rPr>
              <a:t> тексту </a:t>
            </a:r>
            <a:r>
              <a:rPr lang="ru-RU" sz="2000" dirty="0" err="1" smtClean="0">
                <a:solidFill>
                  <a:schemeClr val="tx1"/>
                </a:solidFill>
              </a:rPr>
              <a:t>іншими</a:t>
            </a:r>
            <a:r>
              <a:rPr lang="ru-RU" sz="2000" dirty="0" smtClean="0">
                <a:solidFill>
                  <a:schemeClr val="tx1"/>
                </a:solidFill>
              </a:rPr>
              <a:t> людьми; </a:t>
            </a:r>
            <a:r>
              <a:rPr lang="ru-RU" sz="2000" dirty="0" err="1" smtClean="0">
                <a:solidFill>
                  <a:schemeClr val="tx1"/>
                </a:solidFill>
              </a:rPr>
              <a:t>розширює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кругозір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тренує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мозок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uk-UA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chemeClr val="tx1"/>
                </a:solidFill>
              </a:rPr>
              <a:t>приємно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переклад – </a:t>
            </a:r>
            <a:r>
              <a:rPr lang="ru-RU" sz="2000" dirty="0" err="1" smtClean="0">
                <a:solidFill>
                  <a:schemeClr val="tx1"/>
                </a:solidFill>
              </a:rPr>
              <a:t>гра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зі</a:t>
            </a:r>
            <a:r>
              <a:rPr lang="ru-RU" sz="2000" dirty="0" smtClean="0">
                <a:solidFill>
                  <a:schemeClr val="tx1"/>
                </a:solidFill>
              </a:rPr>
              <a:t> словами</a:t>
            </a:r>
            <a:r>
              <a:rPr lang="ru-RU" sz="2000" dirty="0">
                <a:solidFill>
                  <a:schemeClr val="tx1"/>
                </a:solidFill>
              </a:rPr>
              <a:t>, а </a:t>
            </a:r>
            <a:r>
              <a:rPr lang="ru-RU" sz="2000" dirty="0" err="1" smtClean="0">
                <a:solidFill>
                  <a:schemeClr val="tx1"/>
                </a:solidFill>
              </a:rPr>
              <a:t>це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ru-RU" sz="2000" dirty="0" err="1" smtClean="0">
                <a:solidFill>
                  <a:schemeClr val="tx1"/>
                </a:solidFill>
              </a:rPr>
              <a:t>задоволення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uk-UA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перспективно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</a:rPr>
              <a:t>світ</a:t>
            </a:r>
            <a:r>
              <a:rPr lang="ru-RU" sz="2000" dirty="0" smtClean="0">
                <a:solidFill>
                  <a:schemeClr val="tx1"/>
                </a:solidFill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</a:rPr>
              <a:t>поспішає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розмовляти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однією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мовою</a:t>
            </a:r>
            <a:r>
              <a:rPr lang="ru-RU" sz="2000" dirty="0" smtClean="0">
                <a:solidFill>
                  <a:schemeClr val="tx1"/>
                </a:solidFill>
              </a:rPr>
              <a:t>, а, </a:t>
            </a:r>
            <a:r>
              <a:rPr lang="ru-RU" sz="2000" dirty="0" err="1" smtClean="0">
                <a:solidFill>
                  <a:schemeClr val="tx1"/>
                </a:solidFill>
              </a:rPr>
              <a:t>зважаючи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медицини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промисловості</a:t>
            </a:r>
            <a:r>
              <a:rPr lang="ru-RU" sz="2000" dirty="0" smtClean="0">
                <a:solidFill>
                  <a:schemeClr val="tx1"/>
                </a:solidFill>
              </a:rPr>
              <a:t> і </a:t>
            </a:r>
            <a:r>
              <a:rPr lang="ru-RU" sz="2000" dirty="0" err="1" smtClean="0">
                <a:solidFill>
                  <a:schemeClr val="tx1"/>
                </a:solidFill>
              </a:rPr>
              <a:t>культури</a:t>
            </a:r>
            <a:r>
              <a:rPr lang="ru-RU" sz="2000" dirty="0" smtClean="0">
                <a:solidFill>
                  <a:schemeClr val="tx1"/>
                </a:solidFill>
              </a:rPr>
              <a:t>, переклад </a:t>
            </a:r>
            <a:r>
              <a:rPr lang="ru-RU" sz="2000" dirty="0" err="1" smtClean="0">
                <a:solidFill>
                  <a:schemeClr val="tx1"/>
                </a:solidFill>
              </a:rPr>
              <a:t>потрібен</a:t>
            </a:r>
            <a:r>
              <a:rPr lang="ru-RU" sz="2000" dirty="0" smtClean="0">
                <a:solidFill>
                  <a:schemeClr val="tx1"/>
                </a:solidFill>
              </a:rPr>
              <a:t> все </a:t>
            </a:r>
            <a:r>
              <a:rPr lang="ru-RU" sz="2000" dirty="0" err="1" smtClean="0">
                <a:solidFill>
                  <a:schemeClr val="tx1"/>
                </a:solidFill>
              </a:rPr>
              <a:t>частіше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ot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" y="5970338"/>
            <a:ext cx="10691501" cy="1590925"/>
          </a:xfrm>
          <a:prstGeom prst="rect">
            <a:avLst/>
          </a:prstGeom>
        </p:spPr>
      </p:pic>
      <p:pic>
        <p:nvPicPr>
          <p:cNvPr id="3" name="Рисунок 2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982" y="637359"/>
            <a:ext cx="1761598" cy="426685"/>
          </a:xfrm>
          <a:prstGeom prst="rect">
            <a:avLst/>
          </a:prstGeom>
        </p:spPr>
      </p:pic>
      <p:pic>
        <p:nvPicPr>
          <p:cNvPr id="4" name="Рисунок 3" descr="elem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4301" y="351607"/>
            <a:ext cx="1219099" cy="3645107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02004" y="1080416"/>
            <a:ext cx="9089390" cy="6839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Перспективи</a:t>
            </a:r>
            <a:endParaRPr lang="uk-UA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810196" y="1980432"/>
            <a:ext cx="9073008" cy="4785368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</a:rPr>
              <a:t>Вертикальний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розвиток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600" dirty="0" err="1" smtClean="0">
                <a:solidFill>
                  <a:schemeClr val="tx1"/>
                </a:solidFill>
              </a:rPr>
              <a:t>Вузькоспеціалізований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перекладач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(</a:t>
            </a:r>
            <a:r>
              <a:rPr lang="ru-RU" sz="2600" dirty="0" err="1" smtClean="0">
                <a:solidFill>
                  <a:schemeClr val="tx1"/>
                </a:solidFill>
              </a:rPr>
              <a:t>письмовий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усний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послідовний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синхроніст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перекладач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фільмів</a:t>
            </a:r>
            <a:r>
              <a:rPr lang="ru-RU" sz="2600" dirty="0" smtClean="0">
                <a:solidFill>
                  <a:schemeClr val="tx1"/>
                </a:solidFill>
              </a:rPr>
              <a:t> (</a:t>
            </a:r>
            <a:r>
              <a:rPr lang="ru-RU" sz="2600" dirty="0" err="1" smtClean="0">
                <a:solidFill>
                  <a:schemeClr val="tx1"/>
                </a:solidFill>
              </a:rPr>
              <a:t>субтитри</a:t>
            </a:r>
            <a:r>
              <a:rPr lang="ru-RU" sz="2600" dirty="0" smtClean="0">
                <a:solidFill>
                  <a:schemeClr val="tx1"/>
                </a:solidFill>
              </a:rPr>
              <a:t>), </a:t>
            </a:r>
            <a:r>
              <a:rPr lang="ru-RU" sz="2600" dirty="0">
                <a:solidFill>
                  <a:schemeClr val="tx1"/>
                </a:solidFill>
              </a:rPr>
              <a:t>книг)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</a:rPr>
              <a:t>Редактор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</a:rPr>
              <a:t>Менеджер </a:t>
            </a:r>
            <a:r>
              <a:rPr lang="ru-RU" sz="2600" dirty="0" err="1" smtClean="0">
                <a:solidFill>
                  <a:schemeClr val="tx1"/>
                </a:solidFill>
              </a:rPr>
              <a:t>проектів</a:t>
            </a:r>
            <a:endParaRPr lang="ru-RU" sz="2600" dirty="0">
              <a:solidFill>
                <a:schemeClr val="tx1"/>
              </a:solidFill>
            </a:endParaRPr>
          </a:p>
          <a:p>
            <a:pPr algn="l"/>
            <a:r>
              <a:rPr lang="ru-RU" sz="2600" dirty="0" err="1" smtClean="0">
                <a:solidFill>
                  <a:schemeClr val="tx1"/>
                </a:solidFill>
              </a:rPr>
              <a:t>Перекладач-фрілансер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субпідрядник</a:t>
            </a:r>
            <a:endParaRPr lang="ru-RU" sz="2600" dirty="0">
              <a:solidFill>
                <a:schemeClr val="tx1"/>
              </a:solidFill>
            </a:endParaRPr>
          </a:p>
          <a:p>
            <a:pPr algn="l"/>
            <a:r>
              <a:rPr lang="ru-RU" sz="2600" dirty="0" err="1" smtClean="0">
                <a:solidFill>
                  <a:schemeClr val="tx1"/>
                </a:solidFill>
              </a:rPr>
              <a:t>Власник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бюро </a:t>
            </a:r>
            <a:r>
              <a:rPr lang="ru-RU" sz="2600" dirty="0" err="1" smtClean="0">
                <a:solidFill>
                  <a:schemeClr val="tx1"/>
                </a:solidFill>
              </a:rPr>
              <a:t>перекладів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4" name="Рисунок 3" descr="elem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32" y="0"/>
            <a:ext cx="2285811" cy="426685"/>
          </a:xfrm>
          <a:prstGeom prst="rect">
            <a:avLst/>
          </a:prstGeom>
        </p:spPr>
      </p:pic>
      <p:pic>
        <p:nvPicPr>
          <p:cNvPr id="5" name="Рисунок 4" descr="footer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" y="5641182"/>
            <a:ext cx="10691501" cy="1920081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810196" y="1126301"/>
            <a:ext cx="9073008" cy="5090739"/>
          </a:xfrm>
        </p:spPr>
        <p:txBody>
          <a:bodyPr>
            <a:normAutofit fontScale="77500" lnSpcReduction="20000"/>
          </a:bodyPr>
          <a:lstStyle/>
          <a:p>
            <a:r>
              <a:rPr lang="uk-UA" sz="4700" dirty="0" smtClean="0">
                <a:solidFill>
                  <a:schemeClr val="tx1"/>
                </a:solidFill>
              </a:rPr>
              <a:t>Горизонтальний розвиток</a:t>
            </a:r>
          </a:p>
          <a:p>
            <a:endParaRPr lang="uk-UA" sz="4700" dirty="0" smtClean="0">
              <a:solidFill>
                <a:schemeClr val="tx1"/>
              </a:solidFill>
            </a:endParaRPr>
          </a:p>
          <a:p>
            <a:pPr algn="l"/>
            <a:r>
              <a:rPr lang="ru-RU" sz="3400" dirty="0" err="1">
                <a:solidFill>
                  <a:schemeClr val="tx1"/>
                </a:solidFill>
              </a:rPr>
              <a:t>Вузькоспеціалізований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перекладач</a:t>
            </a:r>
            <a:endParaRPr lang="ru-RU" sz="3400" dirty="0">
              <a:solidFill>
                <a:schemeClr val="tx1"/>
              </a:solidFill>
            </a:endParaRPr>
          </a:p>
          <a:p>
            <a:pPr algn="l"/>
            <a:r>
              <a:rPr lang="ru-RU" sz="3400" dirty="0">
                <a:solidFill>
                  <a:schemeClr val="tx1"/>
                </a:solidFill>
              </a:rPr>
              <a:t>Редактор</a:t>
            </a:r>
          </a:p>
          <a:p>
            <a:pPr algn="l"/>
            <a:r>
              <a:rPr lang="ru-RU" sz="3400" dirty="0" err="1">
                <a:solidFill>
                  <a:schemeClr val="tx1"/>
                </a:solidFill>
              </a:rPr>
              <a:t>Викладач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(практика перекладу </a:t>
            </a:r>
            <a:r>
              <a:rPr lang="ru-RU" sz="3400" dirty="0" err="1">
                <a:solidFill>
                  <a:schemeClr val="tx1"/>
                </a:solidFill>
              </a:rPr>
              <a:t>або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викладання</a:t>
            </a:r>
            <a:r>
              <a:rPr lang="ru-RU" sz="3400" dirty="0" smtClean="0">
                <a:solidFill>
                  <a:schemeClr val="tx1"/>
                </a:solidFill>
              </a:rPr>
              <a:t> перекладу)</a:t>
            </a:r>
            <a:endParaRPr lang="ru-RU" sz="3400" dirty="0">
              <a:solidFill>
                <a:schemeClr val="tx1"/>
              </a:solidFill>
            </a:endParaRPr>
          </a:p>
          <a:p>
            <a:pPr algn="l"/>
            <a:r>
              <a:rPr lang="en-US" sz="3400" dirty="0">
                <a:solidFill>
                  <a:schemeClr val="tx1"/>
                </a:solidFill>
              </a:rPr>
              <a:t>QA-</a:t>
            </a:r>
            <a:r>
              <a:rPr lang="ru-RU" sz="3400" dirty="0" err="1">
                <a:solidFill>
                  <a:schemeClr val="tx1"/>
                </a:solidFill>
              </a:rPr>
              <a:t>спеціаліст</a:t>
            </a:r>
            <a:endParaRPr lang="ru-RU" sz="3400" dirty="0">
              <a:solidFill>
                <a:schemeClr val="tx1"/>
              </a:solidFill>
            </a:endParaRPr>
          </a:p>
          <a:p>
            <a:pPr algn="l"/>
            <a:r>
              <a:rPr lang="en-US" sz="3400" dirty="0">
                <a:solidFill>
                  <a:schemeClr val="tx1"/>
                </a:solidFill>
              </a:rPr>
              <a:t>QA-</a:t>
            </a:r>
            <a:r>
              <a:rPr lang="ru-RU" sz="3400" dirty="0" err="1">
                <a:solidFill>
                  <a:schemeClr val="tx1"/>
                </a:solidFill>
              </a:rPr>
              <a:t>інженер</a:t>
            </a:r>
            <a:endParaRPr lang="ru-RU" sz="3400" dirty="0">
              <a:solidFill>
                <a:schemeClr val="tx1"/>
              </a:solidFill>
            </a:endParaRPr>
          </a:p>
          <a:p>
            <a:pPr algn="l"/>
            <a:r>
              <a:rPr lang="ru-RU" sz="3400" dirty="0" err="1">
                <a:solidFill>
                  <a:schemeClr val="tx1"/>
                </a:solidFill>
              </a:rPr>
              <a:t>Науковець</a:t>
            </a:r>
            <a:r>
              <a:rPr lang="ru-RU" sz="3400" dirty="0">
                <a:solidFill>
                  <a:schemeClr val="tx1"/>
                </a:solidFill>
              </a:rPr>
              <a:t> у </a:t>
            </a:r>
            <a:r>
              <a:rPr lang="ru-RU" sz="3400" dirty="0" err="1">
                <a:solidFill>
                  <a:schemeClr val="tx1"/>
                </a:solidFill>
              </a:rPr>
              <a:t>сфері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порівняльної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лінгвістики</a:t>
            </a:r>
            <a:endParaRPr lang="ru-RU" sz="3400" dirty="0">
              <a:solidFill>
                <a:schemeClr val="tx1"/>
              </a:solidFill>
            </a:endParaRPr>
          </a:p>
          <a:p>
            <a:pPr algn="l"/>
            <a:r>
              <a:rPr lang="ru-RU" sz="3400" dirty="0">
                <a:solidFill>
                  <a:schemeClr val="tx1"/>
                </a:solidFill>
              </a:rPr>
              <a:t>Консультант</a:t>
            </a:r>
          </a:p>
          <a:p>
            <a:pPr algn="l"/>
            <a:r>
              <a:rPr lang="ru-RU" sz="3400" dirty="0" err="1">
                <a:solidFill>
                  <a:schemeClr val="tx1"/>
                </a:solidFill>
              </a:rPr>
              <a:t>Аналітик</a:t>
            </a:r>
            <a:r>
              <a:rPr lang="ru-RU" sz="3400" dirty="0">
                <a:solidFill>
                  <a:schemeClr val="tx1"/>
                </a:solidFill>
              </a:rPr>
              <a:t> у </a:t>
            </a:r>
            <a:r>
              <a:rPr lang="ru-RU" sz="3400" dirty="0" err="1">
                <a:solidFill>
                  <a:schemeClr val="tx1"/>
                </a:solidFill>
              </a:rPr>
              <a:t>сфері</a:t>
            </a:r>
            <a:r>
              <a:rPr lang="ru-RU" sz="3400" dirty="0">
                <a:solidFill>
                  <a:schemeClr val="tx1"/>
                </a:solidFill>
              </a:rPr>
              <a:t> перекладу</a:t>
            </a:r>
          </a:p>
          <a:p>
            <a:pPr algn="l"/>
            <a:r>
              <a:rPr lang="ru-RU" sz="3400" dirty="0">
                <a:solidFill>
                  <a:schemeClr val="tx1"/>
                </a:solidFill>
              </a:rPr>
              <a:t>Консультант </a:t>
            </a:r>
            <a:r>
              <a:rPr lang="ru-RU" sz="3400" dirty="0" err="1">
                <a:solidFill>
                  <a:schemeClr val="tx1"/>
                </a:solidFill>
              </a:rPr>
              <a:t>розробників</a:t>
            </a:r>
            <a:r>
              <a:rPr lang="ru-RU" sz="3400" dirty="0">
                <a:solidFill>
                  <a:schemeClr val="tx1"/>
                </a:solidFill>
              </a:rPr>
              <a:t> ПЗ для </a:t>
            </a:r>
            <a:r>
              <a:rPr lang="ru-RU" sz="3400" dirty="0" err="1">
                <a:solidFill>
                  <a:schemeClr val="tx1"/>
                </a:solidFill>
              </a:rPr>
              <a:t>сфери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перекладу</a:t>
            </a:r>
            <a:endParaRPr lang="uk-UA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4" name="Рисунок 3" descr="elem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3956" y="0"/>
            <a:ext cx="1865222" cy="658314"/>
          </a:xfrm>
          <a:prstGeom prst="rect">
            <a:avLst/>
          </a:prstGeom>
        </p:spPr>
      </p:pic>
      <p:pic>
        <p:nvPicPr>
          <p:cNvPr id="5" name="Рисунок 4" descr="footer-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5591"/>
            <a:ext cx="10693400" cy="125567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02005" y="1126302"/>
            <a:ext cx="9089390" cy="6381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Міфи</a:t>
            </a:r>
            <a:endParaRPr lang="uk-UA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810196" y="1764407"/>
            <a:ext cx="9073008" cy="5169019"/>
          </a:xfrm>
        </p:spPr>
        <p:txBody>
          <a:bodyPr>
            <a:normAutofit fontScale="55000" lnSpcReduction="20000"/>
          </a:bodyPr>
          <a:lstStyle/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Перекладач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не </a:t>
            </a:r>
            <a:r>
              <a:rPr lang="ru-RU" dirty="0" err="1" smtClean="0">
                <a:solidFill>
                  <a:schemeClr val="tx1"/>
                </a:solidFill>
              </a:rPr>
              <a:t>професія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Перекладачем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стати </a:t>
            </a:r>
            <a:r>
              <a:rPr lang="ru-RU" dirty="0" err="1" smtClean="0">
                <a:solidFill>
                  <a:schemeClr val="tx1"/>
                </a:solidFill>
              </a:rPr>
              <a:t>кожен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(не у </a:t>
            </a:r>
            <a:r>
              <a:rPr lang="ru-RU" dirty="0" err="1" smtClean="0">
                <a:solidFill>
                  <a:schemeClr val="tx1"/>
                </a:solidFill>
              </a:rPr>
              <a:t>всіх</a:t>
            </a:r>
            <a:r>
              <a:rPr lang="ru-RU" dirty="0" smtClean="0">
                <a:solidFill>
                  <a:schemeClr val="tx1"/>
                </a:solidFill>
              </a:rPr>
              <a:t> є </a:t>
            </a:r>
            <a:r>
              <a:rPr lang="ru-RU" dirty="0" err="1" smtClean="0">
                <a:solidFill>
                  <a:schemeClr val="tx1"/>
                </a:solidFill>
              </a:rPr>
              <a:t>відчуття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Редагувати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простіше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ніж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перекладати</a:t>
            </a:r>
            <a:endParaRPr lang="ru-RU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Перекладачем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бути </a:t>
            </a:r>
            <a:r>
              <a:rPr lang="ru-RU" dirty="0" err="1" smtClean="0">
                <a:solidFill>
                  <a:schemeClr val="tx1"/>
                </a:solidFill>
              </a:rPr>
              <a:t>хто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завгодно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хто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володіє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іноземною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мовою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Правильний</a:t>
            </a:r>
            <a:r>
              <a:rPr lang="ru-RU" dirty="0" smtClean="0">
                <a:solidFill>
                  <a:schemeClr val="tx1"/>
                </a:solidFill>
              </a:rPr>
              <a:t> переклад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тільки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один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Перекладати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швидко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Техніка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замінить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перекладача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Хороший </a:t>
            </a:r>
            <a:r>
              <a:rPr lang="ru-RU" dirty="0" smtClean="0">
                <a:solidFill>
                  <a:schemeClr val="tx1"/>
                </a:solidFill>
              </a:rPr>
              <a:t>переклад </a:t>
            </a:r>
            <a:r>
              <a:rPr lang="ru-RU" dirty="0" err="1" smtClean="0">
                <a:solidFill>
                  <a:schemeClr val="tx1"/>
                </a:solidFill>
              </a:rPr>
              <a:t>отримати</a:t>
            </a:r>
            <a:r>
              <a:rPr lang="ru-RU" dirty="0" smtClean="0">
                <a:solidFill>
                  <a:schemeClr val="tx1"/>
                </a:solidFill>
              </a:rPr>
              <a:t> легко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Перекладач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нетворча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професія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Хороший </a:t>
            </a:r>
            <a:r>
              <a:rPr lang="ru-RU" dirty="0" err="1" smtClean="0">
                <a:solidFill>
                  <a:schemeClr val="tx1"/>
                </a:solidFill>
              </a:rPr>
              <a:t>перекладач</a:t>
            </a:r>
            <a:r>
              <a:rPr lang="ru-RU" dirty="0" smtClean="0">
                <a:solidFill>
                  <a:schemeClr val="tx1"/>
                </a:solidFill>
              </a:rPr>
              <a:t> повинен </a:t>
            </a:r>
            <a:r>
              <a:rPr lang="ru-RU" dirty="0" err="1" smtClean="0">
                <a:solidFill>
                  <a:schemeClr val="tx1"/>
                </a:solidFill>
              </a:rPr>
              <a:t>мати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лінгвістичну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освіту</a:t>
            </a:r>
            <a:r>
              <a:rPr lang="ru-RU" dirty="0" smtClean="0">
                <a:solidFill>
                  <a:schemeClr val="tx1"/>
                </a:solidFill>
              </a:rPr>
              <a:t> (диплом)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Хороший </a:t>
            </a:r>
            <a:r>
              <a:rPr lang="ru-RU" dirty="0" err="1">
                <a:solidFill>
                  <a:schemeClr val="tx1"/>
                </a:solidFill>
              </a:rPr>
              <a:t>перекладач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перекласти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все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завгодно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Перекладач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легко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перекласти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текст на </a:t>
            </a:r>
            <a:r>
              <a:rPr lang="ru-RU" dirty="0" err="1" smtClean="0">
                <a:solidFill>
                  <a:schemeClr val="tx1"/>
                </a:solidFill>
              </a:rPr>
              <a:t>іноземну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>
                <a:solidFill>
                  <a:schemeClr val="tx1"/>
                </a:solidFill>
              </a:rPr>
              <a:t> з </a:t>
            </a:r>
            <a:r>
              <a:rPr lang="ru-RU" dirty="0" err="1" smtClean="0">
                <a:solidFill>
                  <a:schemeClr val="tx1"/>
                </a:solidFill>
              </a:rPr>
              <a:t>рідної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Хороший </a:t>
            </a:r>
            <a:r>
              <a:rPr lang="ru-RU" dirty="0" err="1" smtClean="0">
                <a:solidFill>
                  <a:schemeClr val="tx1"/>
                </a:solidFill>
              </a:rPr>
              <a:t>усний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перекладач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гарно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впорається</a:t>
            </a:r>
            <a:r>
              <a:rPr lang="ru-RU" dirty="0" smtClean="0">
                <a:solidFill>
                  <a:schemeClr val="tx1"/>
                </a:solidFill>
              </a:rPr>
              <a:t> з </a:t>
            </a:r>
            <a:r>
              <a:rPr lang="ru-RU" dirty="0" err="1" smtClean="0">
                <a:solidFill>
                  <a:schemeClr val="tx1"/>
                </a:solidFill>
              </a:rPr>
              <a:t>письмовим</a:t>
            </a:r>
            <a:r>
              <a:rPr lang="ru-RU" dirty="0" smtClean="0">
                <a:solidFill>
                  <a:schemeClr val="tx1"/>
                </a:solidFill>
              </a:rPr>
              <a:t> перекладом і </a:t>
            </a:r>
            <a:r>
              <a:rPr lang="ru-RU" dirty="0" err="1" smtClean="0">
                <a:solidFill>
                  <a:schemeClr val="tx1"/>
                </a:solidFill>
              </a:rPr>
              <a:t>навпаки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Сфера перекладу </a:t>
            </a: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 smtClean="0">
                <a:solidFill>
                  <a:schemeClr val="tx1"/>
                </a:solidFill>
              </a:rPr>
              <a:t>розвивається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Раз </a:t>
            </a:r>
            <a:r>
              <a:rPr lang="ru-RU" dirty="0" err="1" smtClean="0">
                <a:solidFill>
                  <a:schemeClr val="tx1"/>
                </a:solidFill>
              </a:rPr>
              <a:t>вивчившись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перекладача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можна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преспокійно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працювати</a:t>
            </a:r>
            <a:endParaRPr lang="ru-RU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Коти</a:t>
            </a:r>
            <a:r>
              <a:rPr lang="ru-RU" dirty="0" smtClean="0">
                <a:solidFill>
                  <a:schemeClr val="tx1"/>
                </a:solidFill>
              </a:rPr>
              <a:t> (САТ-</a:t>
            </a:r>
            <a:r>
              <a:rPr lang="ru-RU" dirty="0" err="1" smtClean="0">
                <a:solidFill>
                  <a:schemeClr val="tx1"/>
                </a:solidFill>
              </a:rPr>
              <a:t>інструменти</a:t>
            </a:r>
            <a:r>
              <a:rPr lang="ru-RU" dirty="0" smtClean="0">
                <a:solidFill>
                  <a:schemeClr val="tx1"/>
                </a:solidFill>
              </a:rPr>
              <a:t>) – </a:t>
            </a:r>
            <a:r>
              <a:rPr lang="uk-UA" dirty="0" smtClean="0">
                <a:solidFill>
                  <a:schemeClr val="tx1"/>
                </a:solidFill>
              </a:rPr>
              <a:t>запорука успіху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3" name="Рисунок 2" descr="elem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32" y="0"/>
            <a:ext cx="2285811" cy="426685"/>
          </a:xfrm>
          <a:prstGeom prst="rect">
            <a:avLst/>
          </a:prstGeom>
        </p:spPr>
      </p:pic>
      <p:pic>
        <p:nvPicPr>
          <p:cNvPr id="4" name="Рисунок 3" descr="footer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" y="5641182"/>
            <a:ext cx="10691501" cy="1920081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02004" y="1091872"/>
            <a:ext cx="9089390" cy="888559"/>
          </a:xfrm>
        </p:spPr>
        <p:txBody>
          <a:bodyPr/>
          <a:lstStyle/>
          <a:p>
            <a:r>
              <a:rPr lang="ru-RU" b="1" dirty="0"/>
              <a:t>Ольга </a:t>
            </a:r>
            <a:r>
              <a:rPr lang="ru-RU" b="1" dirty="0" err="1"/>
              <a:t>Прокопчук</a:t>
            </a:r>
            <a:endParaRPr lang="uk-UA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604010" y="2124447"/>
            <a:ext cx="7485380" cy="447677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Менеджер </a:t>
            </a:r>
            <a:r>
              <a:rPr lang="ru-RU" dirty="0" err="1" smtClean="0">
                <a:solidFill>
                  <a:schemeClr val="tx1"/>
                </a:solidFill>
              </a:rPr>
              <a:t>проектів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ru-RU" dirty="0" err="1" smtClean="0">
                <a:solidFill>
                  <a:schemeClr val="tx1"/>
                </a:solidFill>
              </a:rPr>
              <a:t>компанія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Technolex</a:t>
            </a:r>
            <a:r>
              <a:rPr lang="en-US" dirty="0">
                <a:solidFill>
                  <a:schemeClr val="tx1"/>
                </a:solidFill>
              </a:rPr>
              <a:t> Translation Studio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6"/>
              </a:rPr>
              <a:t>www.</a:t>
            </a:r>
            <a:r>
              <a:rPr lang="en-US" b="1" dirty="0">
                <a:hlinkClick r:id="rId6"/>
              </a:rPr>
              <a:t>technolex</a:t>
            </a:r>
            <a:r>
              <a:rPr lang="en-US" dirty="0">
                <a:hlinkClick r:id="rId6"/>
              </a:rPr>
              <a:t>-</a:t>
            </a:r>
            <a:r>
              <a:rPr lang="en-US" b="1" dirty="0">
                <a:hlinkClick r:id="rId6"/>
              </a:rPr>
              <a:t>translations</a:t>
            </a:r>
            <a:r>
              <a:rPr lang="en-US" dirty="0">
                <a:hlinkClick r:id="rId6"/>
              </a:rPr>
              <a:t>.com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Skype: </a:t>
            </a:r>
            <a:r>
              <a:rPr lang="en-US" dirty="0" err="1">
                <a:solidFill>
                  <a:schemeClr val="tx1"/>
                </a:solidFill>
              </a:rPr>
              <a:t>olga.seagull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3500" dirty="0" smtClean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email</a:t>
            </a:r>
            <a:r>
              <a:rPr lang="en-US" sz="3500" dirty="0">
                <a:solidFill>
                  <a:schemeClr val="tx1"/>
                </a:solidFill>
              </a:rPr>
              <a:t>: olga.prokopchuk@technolex-translations.com</a:t>
            </a:r>
            <a:r>
              <a:rPr lang="en-US" dirty="0"/>
              <a:t>	</a:t>
            </a:r>
          </a:p>
          <a:p>
            <a:r>
              <a:rPr lang="en-US" dirty="0"/>
              <a:t>						</a:t>
            </a:r>
            <a:endParaRPr lang="uk-UA" dirty="0"/>
          </a:p>
          <a:p>
            <a:pPr algn="l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35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34" name="Рисунок 33" descr="elem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32" y="0"/>
            <a:ext cx="2285811" cy="426685"/>
          </a:xfrm>
          <a:prstGeom prst="rect">
            <a:avLst/>
          </a:prstGeom>
        </p:spPr>
      </p:pic>
      <p:pic>
        <p:nvPicPr>
          <p:cNvPr id="45" name="Рисунок 44" descr="footer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" y="5641182"/>
            <a:ext cx="10691501" cy="19200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4" y="1122302"/>
            <a:ext cx="9089390" cy="1008111"/>
          </a:xfrm>
        </p:spPr>
        <p:txBody>
          <a:bodyPr/>
          <a:lstStyle/>
          <a:p>
            <a:r>
              <a:rPr lang="uk-UA" dirty="0" smtClean="0"/>
              <a:t>Сфера перекладу зараз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252" y="2340471"/>
            <a:ext cx="8136904" cy="3888431"/>
          </a:xfrm>
        </p:spPr>
        <p:txBody>
          <a:bodyPr>
            <a:noAutofit/>
          </a:bodyPr>
          <a:lstStyle/>
          <a:p>
            <a:pPr lvl="0" algn="l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Переклад </a:t>
            </a:r>
            <a:r>
              <a:rPr lang="uk-UA" sz="2000" dirty="0" smtClean="0">
                <a:solidFill>
                  <a:schemeClr val="tx1"/>
                </a:solidFill>
              </a:rPr>
              <a:t>у </a:t>
            </a:r>
            <a:r>
              <a:rPr lang="uk-UA" sz="2000" dirty="0" err="1" smtClean="0">
                <a:solidFill>
                  <a:schemeClr val="tx1"/>
                </a:solidFill>
              </a:rPr>
              <a:t>САТ-інструментах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Робота з </a:t>
            </a:r>
            <a:r>
              <a:rPr lang="ru-RU" sz="2000" dirty="0">
                <a:solidFill>
                  <a:schemeClr val="tx1"/>
                </a:solidFill>
              </a:rPr>
              <a:t>ТМ </a:t>
            </a:r>
            <a:r>
              <a:rPr lang="ru-RU" sz="2000" dirty="0" smtClean="0">
                <a:solidFill>
                  <a:schemeClr val="tx1"/>
                </a:solidFill>
              </a:rPr>
              <a:t>і ТБ, словниками, </a:t>
            </a:r>
            <a:r>
              <a:rPr lang="ru-RU" sz="2000" dirty="0" err="1" smtClean="0">
                <a:solidFill>
                  <a:schemeClr val="tx1"/>
                </a:solidFill>
              </a:rPr>
              <a:t>довідниками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живими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експертами</a:t>
            </a:r>
            <a:r>
              <a:rPr lang="ru-RU" sz="2000" dirty="0" smtClean="0">
                <a:solidFill>
                  <a:schemeClr val="tx1"/>
                </a:solidFill>
              </a:rPr>
              <a:t> (консультантами)</a:t>
            </a:r>
            <a:endParaRPr lang="uk-UA" sz="2000" dirty="0">
              <a:solidFill>
                <a:schemeClr val="tx1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ru-RU" sz="2000" dirty="0" err="1" smtClean="0">
                <a:solidFill>
                  <a:schemeClr val="tx1"/>
                </a:solidFill>
              </a:rPr>
              <a:t>Згідно</a:t>
            </a:r>
            <a:r>
              <a:rPr lang="ru-RU" sz="2000" dirty="0" smtClean="0">
                <a:solidFill>
                  <a:schemeClr val="tx1"/>
                </a:solidFill>
              </a:rPr>
              <a:t> з </a:t>
            </a:r>
            <a:r>
              <a:rPr lang="ru-RU" sz="2000" dirty="0" err="1" smtClean="0">
                <a:solidFill>
                  <a:schemeClr val="tx1"/>
                </a:solidFill>
              </a:rPr>
              <a:t>інструкціями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замовника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вимогами</a:t>
            </a:r>
            <a:r>
              <a:rPr lang="ru-RU" sz="2000" dirty="0" smtClean="0">
                <a:solidFill>
                  <a:schemeClr val="tx1"/>
                </a:solidFill>
              </a:rPr>
              <a:t> до стилю</a:t>
            </a:r>
            <a:endParaRPr lang="uk-UA" sz="2000" dirty="0">
              <a:solidFill>
                <a:schemeClr val="tx1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ru-RU" sz="2000" dirty="0" err="1" smtClean="0">
                <a:solidFill>
                  <a:schemeClr val="tx1"/>
                </a:solidFill>
              </a:rPr>
              <a:t>Спеціалізація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на </a:t>
            </a:r>
            <a:r>
              <a:rPr lang="ru-RU" sz="2000" dirty="0" err="1" smtClean="0">
                <a:solidFill>
                  <a:schemeClr val="tx1"/>
                </a:solidFill>
              </a:rPr>
              <a:t>одній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тематиці</a:t>
            </a:r>
            <a:r>
              <a:rPr lang="ru-RU" sz="2000" dirty="0" smtClean="0">
                <a:solidFill>
                  <a:schemeClr val="tx1"/>
                </a:solidFill>
              </a:rPr>
              <a:t>, але </a:t>
            </a:r>
            <a:r>
              <a:rPr lang="ru-RU" sz="2000" dirty="0" err="1" smtClean="0">
                <a:solidFill>
                  <a:schemeClr val="tx1"/>
                </a:solidFill>
              </a:rPr>
              <a:t>частіше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uk-UA" sz="2000" dirty="0" smtClean="0">
                <a:solidFill>
                  <a:schemeClr val="tx1"/>
                </a:solidFill>
              </a:rPr>
              <a:t>НІ</a:t>
            </a:r>
            <a:endParaRPr lang="uk-UA" sz="2000" dirty="0">
              <a:solidFill>
                <a:schemeClr val="tx1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ru-RU" sz="2000" dirty="0" err="1" smtClean="0">
                <a:solidFill>
                  <a:schemeClr val="tx1"/>
                </a:solidFill>
              </a:rPr>
              <a:t>Перекладач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працює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швидко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якісно</a:t>
            </a:r>
            <a:r>
              <a:rPr lang="ru-RU" sz="2000" dirty="0" smtClean="0">
                <a:solidFill>
                  <a:schemeClr val="tx1"/>
                </a:solidFill>
              </a:rPr>
              <a:t> і </a:t>
            </a:r>
            <a:r>
              <a:rPr lang="ru-RU" sz="2000" dirty="0" err="1" smtClean="0">
                <a:solidFill>
                  <a:schemeClr val="tx1"/>
                </a:solidFill>
              </a:rPr>
              <a:t>багато</a:t>
            </a:r>
            <a:r>
              <a:rPr lang="ru-RU" sz="2000" dirty="0" smtClean="0">
                <a:solidFill>
                  <a:schemeClr val="tx1"/>
                </a:solidFill>
              </a:rPr>
              <a:t>, практично </a:t>
            </a:r>
            <a:r>
              <a:rPr lang="ru-RU" sz="2000" dirty="0" err="1" smtClean="0">
                <a:solidFill>
                  <a:schemeClr val="tx1"/>
                </a:solidFill>
              </a:rPr>
              <a:t>завжди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вчора</a:t>
            </a:r>
            <a:endParaRPr lang="uk-UA" sz="2000" dirty="0">
              <a:solidFill>
                <a:schemeClr val="tx1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ru-RU" sz="2000" dirty="0" err="1" smtClean="0">
                <a:solidFill>
                  <a:schemeClr val="tx1"/>
                </a:solidFill>
              </a:rPr>
              <a:t>Зворотній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зв’язок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ru-RU" sz="2000" dirty="0" err="1" smtClean="0">
                <a:solidFill>
                  <a:schemeClr val="tx1"/>
                </a:solidFill>
              </a:rPr>
              <a:t>оцінка</a:t>
            </a:r>
            <a:r>
              <a:rPr lang="ru-RU" sz="2000" dirty="0" smtClean="0">
                <a:solidFill>
                  <a:schemeClr val="tx1"/>
                </a:solidFill>
              </a:rPr>
              <a:t> + </a:t>
            </a:r>
            <a:r>
              <a:rPr lang="ru-RU" sz="2000" dirty="0" err="1" smtClean="0">
                <a:solidFill>
                  <a:schemeClr val="tx1"/>
                </a:solidFill>
              </a:rPr>
              <a:t>аналіз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помилок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2000" dirty="0">
                <a:solidFill>
                  <a:schemeClr val="tx1"/>
                </a:solidFill>
              </a:rPr>
              <a:t>Робота з будь-</a:t>
            </a:r>
            <a:r>
              <a:rPr lang="ru-RU" sz="2000" dirty="0" err="1">
                <a:solidFill>
                  <a:schemeClr val="tx1"/>
                </a:solidFill>
              </a:rPr>
              <a:t>якої</a:t>
            </a:r>
            <a:r>
              <a:rPr lang="ru-RU" sz="2000" dirty="0">
                <a:solidFill>
                  <a:schemeClr val="tx1"/>
                </a:solidFill>
              </a:rPr>
              <a:t> точки </a:t>
            </a:r>
            <a:r>
              <a:rPr lang="ru-RU" sz="2000" dirty="0" err="1">
                <a:solidFill>
                  <a:schemeClr val="tx1"/>
                </a:solidFill>
              </a:rPr>
              <a:t>планети</a:t>
            </a:r>
            <a:r>
              <a:rPr lang="ru-RU" sz="2000" dirty="0">
                <a:solidFill>
                  <a:schemeClr val="tx1"/>
                </a:solidFill>
              </a:rPr>
              <a:t>, у будь-</a:t>
            </a:r>
            <a:r>
              <a:rPr lang="ru-RU" sz="2000" dirty="0" err="1">
                <a:solidFill>
                  <a:schemeClr val="tx1"/>
                </a:solidFill>
              </a:rPr>
              <a:t>який</a:t>
            </a:r>
            <a:r>
              <a:rPr lang="ru-RU" sz="2000" dirty="0">
                <a:solidFill>
                  <a:schemeClr val="tx1"/>
                </a:solidFill>
              </a:rPr>
              <a:t> час – </a:t>
            </a:r>
            <a:r>
              <a:rPr lang="ru-RU" sz="2000" dirty="0" err="1">
                <a:solidFill>
                  <a:schemeClr val="tx1"/>
                </a:solidFill>
              </a:rPr>
              <a:t>офіс</a:t>
            </a:r>
            <a:r>
              <a:rPr lang="ru-RU" sz="2000" dirty="0">
                <a:solidFill>
                  <a:schemeClr val="tx1"/>
                </a:solidFill>
              </a:rPr>
              <a:t> не </a:t>
            </a:r>
            <a:r>
              <a:rPr lang="ru-RU" sz="2000" dirty="0" err="1">
                <a:solidFill>
                  <a:schemeClr val="tx1"/>
                </a:solidFill>
              </a:rPr>
              <a:t>обов’язковий</a:t>
            </a:r>
            <a:endParaRPr lang="uk-UA" sz="2000" dirty="0">
              <a:solidFill>
                <a:schemeClr val="tx1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Робота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err="1" smtClean="0">
                <a:solidFill>
                  <a:schemeClr val="tx1"/>
                </a:solidFill>
              </a:rPr>
              <a:t>умовах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активної</a:t>
            </a:r>
            <a:r>
              <a:rPr lang="ru-RU" sz="2000" dirty="0" smtClean="0">
                <a:solidFill>
                  <a:schemeClr val="tx1"/>
                </a:solidFill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</a:rPr>
              <a:t>жорстокої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конкуренції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34" name="Рисунок 33" descr="elem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32" y="0"/>
            <a:ext cx="2285811" cy="426685"/>
          </a:xfrm>
          <a:prstGeom prst="rect">
            <a:avLst/>
          </a:prstGeom>
        </p:spPr>
      </p:pic>
      <p:pic>
        <p:nvPicPr>
          <p:cNvPr id="45" name="Рисунок 44" descr="footer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" y="5641182"/>
            <a:ext cx="10691501" cy="1920081"/>
          </a:xfrm>
          <a:prstGeom prst="rect">
            <a:avLst/>
          </a:prstGeom>
        </p:spPr>
      </p:pic>
      <p:pic>
        <p:nvPicPr>
          <p:cNvPr id="1026" name="Picture 2" descr="D:\Instructions\TTS\Conferences\students\TagEdito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081" y="1173180"/>
            <a:ext cx="7178000" cy="54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2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34" name="Рисунок 33" descr="elem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32" y="0"/>
            <a:ext cx="2285811" cy="426685"/>
          </a:xfrm>
          <a:prstGeom prst="rect">
            <a:avLst/>
          </a:prstGeom>
        </p:spPr>
      </p:pic>
      <p:pic>
        <p:nvPicPr>
          <p:cNvPr id="45" name="Рисунок 44" descr="footer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" y="5641182"/>
            <a:ext cx="10691501" cy="1920081"/>
          </a:xfrm>
          <a:prstGeom prst="rect">
            <a:avLst/>
          </a:prstGeom>
        </p:spPr>
      </p:pic>
      <p:pic>
        <p:nvPicPr>
          <p:cNvPr id="2050" name="Picture 2" descr="D:\Instructions\TTS\Conferences\students\TQ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8" y="780235"/>
            <a:ext cx="5832648" cy="34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Instructions\TTS\Conferences\students\TQA_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837" y="3420591"/>
            <a:ext cx="6541431" cy="361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5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34" name="Рисунок 33" descr="elem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32" y="0"/>
            <a:ext cx="2285811" cy="426685"/>
          </a:xfrm>
          <a:prstGeom prst="rect">
            <a:avLst/>
          </a:prstGeom>
        </p:spPr>
      </p:pic>
      <p:pic>
        <p:nvPicPr>
          <p:cNvPr id="45" name="Рисунок 44" descr="footer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" y="5641182"/>
            <a:ext cx="10691501" cy="1920081"/>
          </a:xfrm>
          <a:prstGeom prst="rect">
            <a:avLst/>
          </a:prstGeom>
        </p:spPr>
      </p:pic>
      <p:pic>
        <p:nvPicPr>
          <p:cNvPr id="3074" name="Picture 2" descr="D:\Instructions\TTS\Conferences\students\repo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52" y="1476375"/>
            <a:ext cx="9434693" cy="46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9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6" name="Рисунок 5" descr="elem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3956" y="0"/>
            <a:ext cx="1865222" cy="658314"/>
          </a:xfrm>
          <a:prstGeom prst="rect">
            <a:avLst/>
          </a:prstGeom>
        </p:spPr>
      </p:pic>
      <p:pic>
        <p:nvPicPr>
          <p:cNvPr id="7" name="Рисунок 6" descr="footer-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5591"/>
            <a:ext cx="10693400" cy="125567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02005" y="1121464"/>
            <a:ext cx="9089390" cy="930975"/>
          </a:xfrm>
        </p:spPr>
        <p:txBody>
          <a:bodyPr/>
          <a:lstStyle/>
          <a:p>
            <a:r>
              <a:rPr lang="uk-UA" dirty="0" smtClean="0"/>
              <a:t>Хто такий перекладач?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04010" y="2412478"/>
            <a:ext cx="7485380" cy="3804561"/>
          </a:xfrm>
        </p:spPr>
        <p:txBody>
          <a:bodyPr/>
          <a:lstStyle/>
          <a:p>
            <a:r>
              <a:rPr lang="uk-UA" dirty="0" smtClean="0"/>
              <a:t>Людина, яка знає все про все</a:t>
            </a:r>
          </a:p>
          <a:p>
            <a:r>
              <a:rPr lang="uk-UA" dirty="0" smtClean="0"/>
              <a:t>Людина активна, вдумлива, небайдужа</a:t>
            </a:r>
          </a:p>
          <a:p>
            <a:r>
              <a:rPr lang="uk-UA" dirty="0" smtClean="0"/>
              <a:t>Людина з комп’ютерною грамотністю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elem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3569" y="0"/>
            <a:ext cx="499831" cy="1682357"/>
          </a:xfrm>
          <a:prstGeom prst="rect">
            <a:avLst/>
          </a:prstGeom>
        </p:spPr>
      </p:pic>
      <p:pic>
        <p:nvPicPr>
          <p:cNvPr id="23" name="Рисунок 22" descr="footer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21885"/>
            <a:ext cx="10693400" cy="2539378"/>
          </a:xfrm>
          <a:prstGeom prst="rect">
            <a:avLst/>
          </a:prstGeom>
        </p:spPr>
      </p:pic>
      <p:pic>
        <p:nvPicPr>
          <p:cNvPr id="27" name="Рисунок 26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1678358"/>
            <a:ext cx="9089390" cy="1574209"/>
          </a:xfrm>
        </p:spPr>
        <p:txBody>
          <a:bodyPr>
            <a:noAutofit/>
          </a:bodyPr>
          <a:lstStyle/>
          <a:p>
            <a:r>
              <a:rPr lang="ru-RU" sz="5400" b="1" dirty="0" err="1" smtClean="0"/>
              <a:t>Навички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професійного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перекладача</a:t>
            </a:r>
            <a:r>
              <a:rPr lang="uk-UA" sz="5400" dirty="0"/>
              <a:t/>
            </a:r>
            <a:br>
              <a:rPr lang="uk-UA" sz="5400" dirty="0"/>
            </a:b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3780631"/>
            <a:ext cx="7485380" cy="2088232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і</a:t>
            </a:r>
            <a:r>
              <a:rPr lang="uk-UA" dirty="0" smtClean="0">
                <a:solidFill>
                  <a:schemeClr val="tx1"/>
                </a:solidFill>
              </a:rPr>
              <a:t> чого очікують від нього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ot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" y="5970338"/>
            <a:ext cx="10691501" cy="1590925"/>
          </a:xfrm>
          <a:prstGeom prst="rect">
            <a:avLst/>
          </a:prstGeom>
        </p:spPr>
      </p:pic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982" y="637359"/>
            <a:ext cx="1761598" cy="426685"/>
          </a:xfrm>
          <a:prstGeom prst="rect">
            <a:avLst/>
          </a:prstGeom>
        </p:spPr>
      </p:pic>
      <p:pic>
        <p:nvPicPr>
          <p:cNvPr id="6" name="Рисунок 5" descr="elem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4301" y="351607"/>
            <a:ext cx="1219099" cy="364510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2284" y="1404367"/>
            <a:ext cx="7487106" cy="51125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err="1" smtClean="0">
                <a:solidFill>
                  <a:schemeClr val="tx1"/>
                </a:solidFill>
              </a:rPr>
              <a:t>Хороше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володіння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рідною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мовою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Володіння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іноземною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мовою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Вміння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користуватися</a:t>
            </a:r>
            <a:r>
              <a:rPr lang="ru-RU" dirty="0" smtClean="0">
                <a:solidFill>
                  <a:schemeClr val="tx1"/>
                </a:solidFill>
              </a:rPr>
              <a:t> словником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err="1">
                <a:solidFill>
                  <a:schemeClr val="tx1"/>
                </a:solidFill>
              </a:rPr>
              <a:t>Дисципліна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самоорганізація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Готовність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вчитися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Готовність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вирішувати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проблеми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Вміння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коректно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розмовляти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із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замовником</a:t>
            </a:r>
            <a:r>
              <a:rPr lang="ru-RU" dirty="0" smtClean="0">
                <a:solidFill>
                  <a:schemeClr val="tx1"/>
                </a:solidFill>
              </a:rPr>
              <a:t>) і </a:t>
            </a:r>
            <a:r>
              <a:rPr lang="ru-RU" dirty="0" err="1" smtClean="0">
                <a:solidFill>
                  <a:schemeClr val="tx1"/>
                </a:solidFill>
              </a:rPr>
              <a:t>домовлятися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Комп’ютерна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грамотність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Амбіції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220" y="780235"/>
            <a:ext cx="1428760" cy="346066"/>
          </a:xfrm>
          <a:prstGeom prst="rect">
            <a:avLst/>
          </a:prstGeom>
        </p:spPr>
      </p:pic>
      <p:pic>
        <p:nvPicPr>
          <p:cNvPr id="3" name="Рисунок 2" descr="elem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32" y="0"/>
            <a:ext cx="2285811" cy="426685"/>
          </a:xfrm>
          <a:prstGeom prst="rect">
            <a:avLst/>
          </a:prstGeom>
        </p:spPr>
      </p:pic>
      <p:pic>
        <p:nvPicPr>
          <p:cNvPr id="4" name="Рисунок 3" descr="footer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" y="5641182"/>
            <a:ext cx="10691501" cy="192008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02004" y="1117272"/>
            <a:ext cx="9089390" cy="71914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Що цінно</a:t>
            </a:r>
            <a:endParaRPr lang="uk-UA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604010" y="1908424"/>
            <a:ext cx="7485380" cy="4308616"/>
          </a:xfrm>
        </p:spPr>
        <p:txBody>
          <a:bodyPr>
            <a:normAutofit fontScale="62500" lnSpcReduction="20000"/>
          </a:bodyPr>
          <a:lstStyle/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Відповідальність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must have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uk-UA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Якість</a:t>
            </a:r>
            <a:endParaRPr lang="ru-RU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Гарне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володіння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мовою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Знання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сфери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якій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виконується</a:t>
            </a:r>
            <a:r>
              <a:rPr lang="ru-RU" dirty="0">
                <a:solidFill>
                  <a:schemeClr val="tx1"/>
                </a:solidFill>
              </a:rPr>
              <a:t> переклад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Критичність</a:t>
            </a:r>
            <a:r>
              <a:rPr lang="ru-RU" dirty="0" smtClean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самокритичність</a:t>
            </a:r>
            <a:endParaRPr lang="ru-RU" dirty="0" smtClean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Пунктуальність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Чесність</a:t>
            </a:r>
            <a:endParaRPr lang="uk-UA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Саморозвиток</a:t>
            </a:r>
            <a:endParaRPr lang="uk-UA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мозку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>
                <a:solidFill>
                  <a:schemeClr val="tx1"/>
                </a:solidFill>
              </a:rPr>
              <a:t>Google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Translate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Ініціативність</a:t>
            </a:r>
            <a:endParaRPr lang="ru-RU" dirty="0" smtClean="0">
              <a:solidFill>
                <a:schemeClr val="tx1"/>
              </a:solidFill>
            </a:endParaRPr>
          </a:p>
          <a:p>
            <a:pPr marL="571500" lvl="0" indent="-5715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Робота з САТ-</a:t>
            </a:r>
            <a:r>
              <a:rPr lang="ru-RU" dirty="0" err="1" smtClean="0">
                <a:solidFill>
                  <a:schemeClr val="tx1"/>
                </a:solidFill>
              </a:rPr>
              <a:t>інструментами</a:t>
            </a: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uk-UA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2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478</Words>
  <Application>Microsoft Office PowerPoint</Application>
  <PresentationFormat>Произвольный</PresentationFormat>
  <Paragraphs>115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Технічний  переклад  на практиці</vt:lpstr>
      <vt:lpstr>Сфера перекладу зараз</vt:lpstr>
      <vt:lpstr>Презентация PowerPoint</vt:lpstr>
      <vt:lpstr>Презентация PowerPoint</vt:lpstr>
      <vt:lpstr>Презентация PowerPoint</vt:lpstr>
      <vt:lpstr>Хто такий перекладач?</vt:lpstr>
      <vt:lpstr>Навички професійного перекладача </vt:lpstr>
      <vt:lpstr>Презентация PowerPoint</vt:lpstr>
      <vt:lpstr>Що цінно</vt:lpstr>
      <vt:lpstr>Дисципліни</vt:lpstr>
      <vt:lpstr>Важливі та необхідні</vt:lpstr>
      <vt:lpstr>Бути перекладачем…</vt:lpstr>
      <vt:lpstr>Перспективи</vt:lpstr>
      <vt:lpstr>Презентация PowerPoint</vt:lpstr>
      <vt:lpstr>Міфи</vt:lpstr>
      <vt:lpstr>Ольга Прокопчук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Asus</cp:lastModifiedBy>
  <cp:revision>69</cp:revision>
  <dcterms:created xsi:type="dcterms:W3CDTF">2016-01-18T12:16:31Z</dcterms:created>
  <dcterms:modified xsi:type="dcterms:W3CDTF">2016-05-16T12:08:33Z</dcterms:modified>
</cp:coreProperties>
</file>